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ADAF6E-21BF-426A-828C-4D85D12EBD64}" type="datetimeFigureOut">
              <a:rPr lang="nl-BE" smtClean="0"/>
              <a:pPr/>
              <a:t>4/06/2014</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077F41-4BBE-4EC4-849C-5DD556DCFF20}" type="slidenum">
              <a:rPr lang="nl-BE" smtClean="0"/>
              <a:pPr/>
              <a:t>‹nr.›</a:t>
            </a:fld>
            <a:endParaRPr lang="nl-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1026"/>
          <p:cNvSpPr>
            <a:spLocks noGrp="1" noRot="1" noChangeAspect="1" noChangeArrowheads="1" noTextEdit="1"/>
          </p:cNvSpPr>
          <p:nvPr>
            <p:ph type="sldImg"/>
          </p:nvPr>
        </p:nvSpPr>
        <p:spPr>
          <a:xfrm>
            <a:off x="1143000" y="685800"/>
            <a:ext cx="4572000" cy="3429000"/>
          </a:xfrm>
          <a:ln/>
        </p:spPr>
      </p:sp>
      <p:sp>
        <p:nvSpPr>
          <p:cNvPr id="595971" name="Rectangle 1027"/>
          <p:cNvSpPr>
            <a:spLocks noGrp="1" noChangeArrowheads="1"/>
          </p:cNvSpPr>
          <p:nvPr>
            <p:ph type="body" idx="1"/>
          </p:nvPr>
        </p:nvSpPr>
        <p:spPr/>
        <p:txBody>
          <a:bodyPr/>
          <a:lstStyle/>
          <a:p>
            <a:r>
              <a:rPr lang="en-GB" altLang="en-GB" sz="1000" b="1">
                <a:latin typeface="Times New Roman" pitchFamily="18" charset="0"/>
              </a:rPr>
              <a:t>Location of infarction and its relation to the ECG: anterior infarction</a:t>
            </a:r>
            <a:endParaRPr lang="en-GB" altLang="en-GB" sz="1000">
              <a:latin typeface="Times New Roman" pitchFamily="18" charset="0"/>
            </a:endParaRPr>
          </a:p>
          <a:p>
            <a:r>
              <a:rPr lang="en-GB" altLang="en-GB" sz="1000">
                <a:latin typeface="Times New Roman" pitchFamily="18" charset="0"/>
              </a:rPr>
              <a:t>As was discussed in the previous module, the different leads look at different aspects of the heart, and so infarctions can be located by noting the changes that occur in different leads. The precordial leads (V</a:t>
            </a:r>
            <a:r>
              <a:rPr lang="en-GB" altLang="en-GB" sz="1000" baseline="-25000">
                <a:latin typeface="Times New Roman" pitchFamily="18" charset="0"/>
              </a:rPr>
              <a:t>1–6</a:t>
            </a:r>
            <a:r>
              <a:rPr lang="en-GB" altLang="en-GB" sz="1000">
                <a:latin typeface="Times New Roman" pitchFamily="18" charset="0"/>
              </a:rPr>
              <a:t>) each lie over part of the ventricular myocardium and can therefore give detailed information about this local area. aVL, I, V</a:t>
            </a:r>
            <a:r>
              <a:rPr lang="en-GB" altLang="en-GB" sz="1000" baseline="-25000">
                <a:latin typeface="Times New Roman" pitchFamily="18" charset="0"/>
              </a:rPr>
              <a:t>5</a:t>
            </a:r>
            <a:r>
              <a:rPr lang="en-GB" altLang="en-GB" sz="1000">
                <a:latin typeface="Times New Roman" pitchFamily="18" charset="0"/>
              </a:rPr>
              <a:t> and V</a:t>
            </a:r>
            <a:r>
              <a:rPr lang="en-GB" altLang="en-GB" sz="1000" baseline="-25000">
                <a:latin typeface="Times New Roman" pitchFamily="18" charset="0"/>
              </a:rPr>
              <a:t>6</a:t>
            </a:r>
            <a:r>
              <a:rPr lang="en-GB" altLang="en-GB" sz="1000">
                <a:latin typeface="Times New Roman" pitchFamily="18" charset="0"/>
              </a:rPr>
              <a:t> all reflect the anterolateral part of the heart and will therefore often show similar appearances to each other. II, aVF and III record the inferior part of the heart, and so will also show similar appearances to each other. Using these we can define where the changes will be seen for infarctions in different locations. </a:t>
            </a:r>
          </a:p>
          <a:p>
            <a:r>
              <a:rPr lang="en-GB" altLang="en-GB" sz="1000">
                <a:latin typeface="Times New Roman" pitchFamily="18" charset="0"/>
              </a:rPr>
              <a:t>Anterior infarctions usually occur due to occlusion of the left anterior descending coronary artery resulting in infarction of the anterior wall of the left ventricle and the intraventricular septum. It may result in pump failure due to loss of myocardium, ventricular septal defect, aneurysm or rupture and arrhythmias. ST elevation in I, aVL, and V</a:t>
            </a:r>
            <a:r>
              <a:rPr lang="en-GB" altLang="en-GB" sz="1000" baseline="-25000">
                <a:latin typeface="Times New Roman" pitchFamily="18" charset="0"/>
              </a:rPr>
              <a:t>2–6</a:t>
            </a:r>
            <a:r>
              <a:rPr lang="en-GB" altLang="en-GB" sz="1000">
                <a:latin typeface="Times New Roman" pitchFamily="18" charset="0"/>
              </a:rPr>
              <a:t>, with ST depression in II, III and aVF are indicative of an anterior (front) infarction. Extensive anterior infarctions show changes in V</a:t>
            </a:r>
            <a:r>
              <a:rPr lang="en-GB" altLang="en-GB" sz="1000" baseline="-25000">
                <a:latin typeface="Times New Roman" pitchFamily="18" charset="0"/>
              </a:rPr>
              <a:t>1–6 </a:t>
            </a:r>
            <a:r>
              <a:rPr lang="en-GB" altLang="en-GB" sz="1000">
                <a:latin typeface="Times New Roman" pitchFamily="18" charset="0"/>
              </a:rPr>
              <a:t>, I, and aVL.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130" name="Text Box 2"/>
          <p:cNvSpPr>
            <a:spLocks noGrp="1" noRot="1" noChangeAspect="1" noChangeArrowheads="1" noTextEdit="1"/>
          </p:cNvSpPr>
          <p:nvPr>
            <p:ph type="sldImg"/>
          </p:nvPr>
        </p:nvSpPr>
        <p:spPr>
          <a:xfrm>
            <a:off x="1143000" y="695325"/>
            <a:ext cx="4572000" cy="3429000"/>
          </a:xfrm>
          <a:solidFill>
            <a:srgbClr val="FFFFFF"/>
          </a:solidFill>
          <a:ln/>
        </p:spPr>
      </p:sp>
      <p:sp>
        <p:nvSpPr>
          <p:cNvPr id="176131" name="Text Box 3"/>
          <p:cNvSpPr>
            <a:spLocks noGrp="1" noChangeArrowheads="1"/>
          </p:cNvSpPr>
          <p:nvPr>
            <p:ph type="body" idx="1"/>
          </p:nvPr>
        </p:nvSpPr>
        <p:spPr>
          <a:xfrm>
            <a:off x="685800" y="4343400"/>
            <a:ext cx="5486400" cy="4114800"/>
          </a:xfrm>
          <a:noFill/>
        </p:spPr>
        <p:txBody>
          <a:bodyPr wrap="none" anchor="ctr"/>
          <a:lstStyle/>
          <a:p>
            <a:pPr eaLnBrk="1" hangingPunct="1"/>
            <a:endParaRPr lang="en-GB"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7154" name="Text Box 2"/>
          <p:cNvSpPr>
            <a:spLocks noGrp="1" noRot="1" noChangeAspect="1" noChangeArrowheads="1" noTextEdit="1"/>
          </p:cNvSpPr>
          <p:nvPr>
            <p:ph type="sldImg"/>
          </p:nvPr>
        </p:nvSpPr>
        <p:spPr>
          <a:xfrm>
            <a:off x="1143000" y="695325"/>
            <a:ext cx="4572000" cy="3429000"/>
          </a:xfrm>
          <a:solidFill>
            <a:srgbClr val="FFFFFF"/>
          </a:solidFill>
          <a:ln/>
        </p:spPr>
      </p:sp>
      <p:sp>
        <p:nvSpPr>
          <p:cNvPr id="177155" name="Text Box 3"/>
          <p:cNvSpPr>
            <a:spLocks noGrp="1" noChangeArrowheads="1"/>
          </p:cNvSpPr>
          <p:nvPr>
            <p:ph type="body" idx="1"/>
          </p:nvPr>
        </p:nvSpPr>
        <p:spPr>
          <a:xfrm>
            <a:off x="685800" y="4343400"/>
            <a:ext cx="5486400" cy="4114800"/>
          </a:xfrm>
          <a:noFill/>
        </p:spPr>
        <p:txBody>
          <a:bodyPr wrap="none" anchor="ctr"/>
          <a:lstStyle/>
          <a:p>
            <a:pPr eaLnBrk="1" hangingPunct="1"/>
            <a:endParaRPr lang="en-GB"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8178" name="Text Box 2"/>
          <p:cNvSpPr>
            <a:spLocks noGrp="1" noRot="1" noChangeAspect="1" noChangeArrowheads="1" noTextEdit="1"/>
          </p:cNvSpPr>
          <p:nvPr>
            <p:ph type="sldImg"/>
          </p:nvPr>
        </p:nvSpPr>
        <p:spPr>
          <a:xfrm>
            <a:off x="1143000" y="695325"/>
            <a:ext cx="4572000" cy="3429000"/>
          </a:xfrm>
          <a:solidFill>
            <a:srgbClr val="FFFFFF"/>
          </a:solidFill>
          <a:ln/>
        </p:spPr>
      </p:sp>
      <p:sp>
        <p:nvSpPr>
          <p:cNvPr id="178179" name="Text Box 3"/>
          <p:cNvSpPr>
            <a:spLocks noGrp="1" noChangeArrowheads="1"/>
          </p:cNvSpPr>
          <p:nvPr>
            <p:ph type="body" idx="1"/>
          </p:nvPr>
        </p:nvSpPr>
        <p:spPr>
          <a:xfrm>
            <a:off x="685800" y="4343400"/>
            <a:ext cx="5486400" cy="4114800"/>
          </a:xfrm>
          <a:noFill/>
        </p:spPr>
        <p:txBody>
          <a:bodyPr wrap="none" anchor="ctr"/>
          <a:lstStyle/>
          <a:p>
            <a:pPr eaLnBrk="1" hangingPunct="1"/>
            <a:endParaRPr lang="en-GB"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Rot="1" noChangeAspect="1" noChangeArrowheads="1" noTextEdit="1"/>
          </p:cNvSpPr>
          <p:nvPr>
            <p:ph type="sldImg"/>
          </p:nvPr>
        </p:nvSpPr>
        <p:spPr>
          <a:xfrm>
            <a:off x="1143000" y="685800"/>
            <a:ext cx="4572000" cy="3429000"/>
          </a:xfrm>
          <a:ln/>
        </p:spPr>
      </p:sp>
      <p:sp>
        <p:nvSpPr>
          <p:cNvPr id="593923" name="Rectangle 3"/>
          <p:cNvSpPr>
            <a:spLocks noGrp="1" noChangeArrowheads="1"/>
          </p:cNvSpPr>
          <p:nvPr>
            <p:ph type="body" idx="1"/>
          </p:nvPr>
        </p:nvSpPr>
        <p:spPr/>
        <p:txBody>
          <a:bodyPr/>
          <a:lstStyle/>
          <a:p>
            <a:r>
              <a:rPr lang="en-GB" altLang="en-GB" sz="1000" b="1">
                <a:latin typeface="Times New Roman" pitchFamily="18" charset="0"/>
              </a:rPr>
              <a:t>Location of infarction and its relation to the ECG: inferior infarction</a:t>
            </a:r>
            <a:endParaRPr lang="en-GB" altLang="en-GB" sz="1000">
              <a:latin typeface="Times New Roman" pitchFamily="18" charset="0"/>
            </a:endParaRPr>
          </a:p>
          <a:p>
            <a:r>
              <a:rPr lang="en-GB" altLang="en-GB" sz="1000">
                <a:latin typeface="Times New Roman" pitchFamily="18" charset="0"/>
              </a:rPr>
              <a:t>ST elevation in leads II, III and aVF, and often ST depression in I, aVL, and precordial leads are signs of an inferior (lower) infarction. Inferior infarctions may occur due to occlusion of the right circumflex coronary arteries resulting in infarction of the inferior surface of the left ventricle, although damage can be made to the right ventricle and interventricular septum. This type of infarction often results in bradycardia due to damage to the atrioventricular node.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Rot="1" noChangeAspect="1" noChangeArrowheads="1" noTextEdit="1"/>
          </p:cNvSpPr>
          <p:nvPr>
            <p:ph type="sldImg"/>
          </p:nvPr>
        </p:nvSpPr>
        <p:spPr>
          <a:xfrm>
            <a:off x="1143000" y="685800"/>
            <a:ext cx="4572000" cy="3429000"/>
          </a:xfrm>
          <a:ln/>
        </p:spPr>
      </p:sp>
      <p:sp>
        <p:nvSpPr>
          <p:cNvPr id="591875" name="Rectangle 3"/>
          <p:cNvSpPr>
            <a:spLocks noGrp="1" noChangeArrowheads="1"/>
          </p:cNvSpPr>
          <p:nvPr>
            <p:ph type="body" idx="1"/>
          </p:nvPr>
        </p:nvSpPr>
        <p:spPr/>
        <p:txBody>
          <a:bodyPr/>
          <a:lstStyle/>
          <a:p>
            <a:r>
              <a:rPr lang="en-GB" altLang="en-GB" sz="1000" b="1">
                <a:latin typeface="Times New Roman" pitchFamily="18" charset="0"/>
              </a:rPr>
              <a:t>Location of infarction and its relation to the ECG: lateral infarction</a:t>
            </a:r>
            <a:endParaRPr lang="en-GB" altLang="en-GB" sz="1000">
              <a:latin typeface="Times New Roman" pitchFamily="18" charset="0"/>
            </a:endParaRPr>
          </a:p>
          <a:p>
            <a:r>
              <a:rPr lang="en-GB" sz="1000">
                <a:latin typeface="Times New Roman" pitchFamily="18" charset="0"/>
              </a:rPr>
              <a:t>Occlusion of the left circumflex artery may cause lateral infarctions.</a:t>
            </a:r>
          </a:p>
          <a:p>
            <a:r>
              <a:rPr lang="en-GB" sz="1000">
                <a:latin typeface="Times New Roman" pitchFamily="18" charset="0"/>
              </a:rPr>
              <a:t>Lateral infarctions are diagnosed by  ST elevation in leads I and aVL.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386" name="Rectangle 2"/>
          <p:cNvSpPr>
            <a:spLocks noGrp="1" noRot="1" noChangeAspect="1" noChangeArrowheads="1" noTextEdit="1"/>
          </p:cNvSpPr>
          <p:nvPr>
            <p:ph type="sldImg"/>
          </p:nvPr>
        </p:nvSpPr>
        <p:spPr>
          <a:xfrm>
            <a:off x="1143000" y="685800"/>
            <a:ext cx="4572000" cy="3429000"/>
          </a:xfrm>
          <a:ln/>
        </p:spPr>
      </p:sp>
      <p:sp>
        <p:nvSpPr>
          <p:cNvPr id="656387" name="Rectangle 3"/>
          <p:cNvSpPr>
            <a:spLocks noGrp="1" noChangeArrowheads="1"/>
          </p:cNvSpPr>
          <p:nvPr>
            <p:ph type="body" idx="1"/>
          </p:nvPr>
        </p:nvSpPr>
        <p:spPr/>
        <p:txBody>
          <a:bodyPr/>
          <a:lstStyle/>
          <a:p>
            <a:r>
              <a:rPr lang="en-GB" altLang="en-GB" sz="1000" b="1"/>
              <a:t>Location of infarction: combinations</a:t>
            </a:r>
          </a:p>
          <a:p>
            <a:r>
              <a:rPr lang="en-GB" altLang="en-GB" sz="1000"/>
              <a:t>The previous slides discussed the changes that occur in typical anterior, inferior and lateral infarctions. However, the area infarcted is not always limited to these areas and infarctions can extend across two regions. For example, an anterior infarction which is also on the lateral side of the heart is known as an anterolateral infarction.</a:t>
            </a:r>
          </a:p>
          <a:p>
            <a:pPr>
              <a:buFontTx/>
              <a:buChar char="•"/>
            </a:pPr>
            <a:r>
              <a:rPr lang="en-GB" altLang="en-GB" sz="1000"/>
              <a:t> ST segment elevation in leads I and aVL represent a lateral infarction</a:t>
            </a:r>
          </a:p>
          <a:p>
            <a:pPr>
              <a:buFontTx/>
              <a:buChar char="•"/>
            </a:pPr>
            <a:r>
              <a:rPr lang="en-GB" altLang="en-GB" sz="1000"/>
              <a:t> Anteroseptal infarctions show ST segment elevation in leads V</a:t>
            </a:r>
            <a:r>
              <a:rPr lang="en-GB" altLang="en-GB" sz="1000" baseline="-25000"/>
              <a:t>1</a:t>
            </a:r>
            <a:r>
              <a:rPr lang="en-GB" altLang="en-GB" sz="1000"/>
              <a:t> to V</a:t>
            </a:r>
            <a:r>
              <a:rPr lang="en-GB" altLang="en-GB" sz="1000" baseline="-25000"/>
              <a:t>4.</a:t>
            </a:r>
          </a:p>
          <a:p>
            <a:pPr>
              <a:buFontTx/>
              <a:buChar char="•"/>
            </a:pPr>
            <a:r>
              <a:rPr lang="en-GB" altLang="en-GB" sz="1000"/>
              <a:t> ST elevation in V</a:t>
            </a:r>
            <a:r>
              <a:rPr lang="en-GB" altLang="en-GB" sz="1000" baseline="-25000"/>
              <a:t>4</a:t>
            </a:r>
            <a:r>
              <a:rPr lang="en-GB" altLang="en-GB" sz="1000"/>
              <a:t> to V</a:t>
            </a:r>
            <a:r>
              <a:rPr lang="en-GB" altLang="en-GB" sz="1000" baseline="-25000"/>
              <a:t>6</a:t>
            </a:r>
            <a:r>
              <a:rPr lang="en-GB" altLang="en-GB" sz="1000"/>
              <a:t> is typical of an anterolateral infarction</a:t>
            </a:r>
          </a:p>
          <a:p>
            <a:pPr>
              <a:buFontTx/>
              <a:buChar char="•"/>
            </a:pPr>
            <a:r>
              <a:rPr lang="en-GB" altLang="en-GB" sz="1000"/>
              <a:t> ST elevation in II, III and aVF is typical of inferior infarction.</a:t>
            </a:r>
          </a:p>
          <a:p>
            <a:endParaRPr lang="en-GB" altLang="en-GB" sz="1000" b="1"/>
          </a:p>
          <a:p>
            <a:endParaRPr lang="en-GB" altLang="en-GB"/>
          </a:p>
          <a:p>
            <a:endParaRPr lang="en-GB" alt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2"/>
          <p:cNvSpPr>
            <a:spLocks noGrp="1" noRot="1" noChangeAspect="1" noChangeArrowheads="1" noTextEdit="1"/>
          </p:cNvSpPr>
          <p:nvPr>
            <p:ph type="sldImg"/>
          </p:nvPr>
        </p:nvSpPr>
        <p:spPr>
          <a:xfrm>
            <a:off x="1143000" y="685800"/>
            <a:ext cx="4572000" cy="3429000"/>
          </a:xfrm>
          <a:ln/>
        </p:spPr>
      </p:sp>
      <p:sp>
        <p:nvSpPr>
          <p:cNvPr id="624643" name="Rectangle 3"/>
          <p:cNvSpPr>
            <a:spLocks noGrp="1" noChangeArrowheads="1"/>
          </p:cNvSpPr>
          <p:nvPr>
            <p:ph type="body" idx="1"/>
          </p:nvPr>
        </p:nvSpPr>
        <p:spPr/>
        <p:txBody>
          <a:bodyPr/>
          <a:lstStyle/>
          <a:p>
            <a:r>
              <a:rPr lang="en-GB" altLang="en-GB" sz="1000" b="1">
                <a:latin typeface="Times New Roman" pitchFamily="18" charset="0"/>
              </a:rPr>
              <a:t>Diagnostic criteria for AMI</a:t>
            </a:r>
            <a:endParaRPr lang="en-GB" altLang="en-GB" sz="1000">
              <a:latin typeface="Times New Roman" pitchFamily="18" charset="0"/>
            </a:endParaRPr>
          </a:p>
          <a:p>
            <a:r>
              <a:rPr lang="en-GB" altLang="en-GB" sz="1000">
                <a:latin typeface="Times New Roman" pitchFamily="18" charset="0"/>
              </a:rPr>
              <a:t>Myocardial infarction is the loss of viable, electrically active myocardium. Diagnosis can therefore be made from the ECG. However, only changes in QRS complexes can provide a definite diagnosis. Changes in each of the leads must be noted, along with symptoms, as both are important in making a diagnosis.</a:t>
            </a:r>
          </a:p>
          <a:p>
            <a:r>
              <a:rPr lang="en-GB" altLang="en-GB" sz="1000">
                <a:latin typeface="Times New Roman" pitchFamily="18" charset="0"/>
              </a:rPr>
              <a:t>Excluding leads aVR and III, Q wave duration of more than 0.04 seconds or depth of more than 25% of the ensuing r wave are proof of infarction. Other criteria are the development of QS waves and local area low voltage r waves.</a:t>
            </a:r>
          </a:p>
          <a:p>
            <a:r>
              <a:rPr lang="en-GB" altLang="en-GB" sz="1000">
                <a:latin typeface="Times New Roman" pitchFamily="18" charset="0"/>
              </a:rPr>
              <a:t>Although these are useful diagnostic features, there are additional features that are associated with myocardial infarction as have been described in the previous slides. These include ST elevation in the leads facing the infarct, ST depression (reciprocal) in the opposite leads to the infarct, deep T wave inversion overlying and adjacent to the infarct, abnormally tall T waves facing the infarct, and cardiac arrhythmias. These extra features may aid in the diagnosis of myocardial infarction from an ECG.</a:t>
            </a:r>
          </a:p>
          <a:p>
            <a:endParaRPr lang="en-GB" altLang="en-GB" sz="10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502B86-62DE-467F-A08F-C52149A59C33}" type="slidenum">
              <a:rPr lang="en-GB" smtClean="0">
                <a:solidFill>
                  <a:prstClr val="black"/>
                </a:solidFill>
              </a:rPr>
              <a:pPr fontAlgn="base">
                <a:spcBef>
                  <a:spcPct val="0"/>
                </a:spcBef>
                <a:spcAft>
                  <a:spcPct val="0"/>
                </a:spcAft>
                <a:defRPr/>
              </a:pPr>
              <a:t>10</a:t>
            </a:fld>
            <a:endParaRPr lang="en-GB" smtClean="0">
              <a:solidFill>
                <a:prstClr val="black"/>
              </a:solidFill>
            </a:endParaRPr>
          </a:p>
        </p:txBody>
      </p:sp>
      <p:sp>
        <p:nvSpPr>
          <p:cNvPr id="24579" name="Rectangle 2"/>
          <p:cNvSpPr>
            <a:spLocks noChangeArrowheads="1"/>
          </p:cNvSpPr>
          <p:nvPr/>
        </p:nvSpPr>
        <p:spPr bwMode="auto">
          <a:xfrm>
            <a:off x="0" y="8684900"/>
            <a:ext cx="2972547" cy="459101"/>
          </a:xfrm>
          <a:prstGeom prst="rect">
            <a:avLst/>
          </a:prstGeom>
          <a:noFill/>
          <a:ln w="9525">
            <a:noFill/>
            <a:miter lim="800000"/>
            <a:headEnd/>
            <a:tailEnd/>
          </a:ln>
        </p:spPr>
        <p:txBody>
          <a:bodyPr wrap="none" lIns="86383" tIns="43192" rIns="86383" bIns="43192" anchor="ctr"/>
          <a:lstStyle/>
          <a:p>
            <a:endParaRPr lang="nl-NL">
              <a:solidFill>
                <a:prstClr val="black"/>
              </a:solidFill>
            </a:endParaRPr>
          </a:p>
        </p:txBody>
      </p:sp>
      <p:sp>
        <p:nvSpPr>
          <p:cNvPr id="24580" name="Rectangle 3"/>
          <p:cNvSpPr>
            <a:spLocks noChangeArrowheads="1"/>
          </p:cNvSpPr>
          <p:nvPr/>
        </p:nvSpPr>
        <p:spPr bwMode="auto">
          <a:xfrm>
            <a:off x="0" y="-1463"/>
            <a:ext cx="2972547" cy="459102"/>
          </a:xfrm>
          <a:prstGeom prst="rect">
            <a:avLst/>
          </a:prstGeom>
          <a:noFill/>
          <a:ln w="9525">
            <a:noFill/>
            <a:miter lim="800000"/>
            <a:headEnd/>
            <a:tailEnd/>
          </a:ln>
        </p:spPr>
        <p:txBody>
          <a:bodyPr wrap="none" lIns="86383" tIns="43192" rIns="86383" bIns="43192" anchor="ctr"/>
          <a:lstStyle/>
          <a:p>
            <a:endParaRPr lang="nl-NL">
              <a:solidFill>
                <a:prstClr val="black"/>
              </a:solidFill>
            </a:endParaRPr>
          </a:p>
        </p:txBody>
      </p:sp>
      <p:sp>
        <p:nvSpPr>
          <p:cNvPr id="24581" name="Rectangle 4"/>
          <p:cNvSpPr>
            <a:spLocks noGrp="1" noRot="1" noChangeAspect="1" noChangeArrowheads="1" noTextEdit="1"/>
          </p:cNvSpPr>
          <p:nvPr>
            <p:ph type="sldImg"/>
          </p:nvPr>
        </p:nvSpPr>
        <p:spPr bwMode="auto">
          <a:xfrm>
            <a:off x="695325" y="690563"/>
            <a:ext cx="5545138" cy="4159250"/>
          </a:xfrm>
          <a:noFill/>
          <a:ln cap="flat">
            <a:solidFill>
              <a:srgbClr val="000000"/>
            </a:solidFill>
            <a:miter lim="800000"/>
            <a:headEnd/>
            <a:tailEnd/>
          </a:ln>
        </p:spPr>
      </p:sp>
      <p:sp>
        <p:nvSpPr>
          <p:cNvPr id="24582" name="Rectangle 5"/>
          <p:cNvSpPr>
            <a:spLocks noGrp="1" noChangeArrowheads="1"/>
          </p:cNvSpPr>
          <p:nvPr>
            <p:ph type="body" idx="1"/>
          </p:nvPr>
        </p:nvSpPr>
        <p:spPr bwMode="auto">
          <a:xfrm>
            <a:off x="610206" y="5098358"/>
            <a:ext cx="5498251" cy="3215167"/>
          </a:xfrm>
          <a:noFill/>
        </p:spPr>
        <p:txBody>
          <a:bodyPr wrap="square" lIns="92111" tIns="46837" rIns="92111" bIns="46837" numCol="1" anchor="t" anchorCtr="0" compatLnSpc="1">
            <a:prstTxWarp prst="textNoShape">
              <a:avLst/>
            </a:prstTxWarp>
          </a:bodyPr>
          <a:lstStyle/>
          <a:p>
            <a:pPr eaLnBrk="1" hangingPunct="1">
              <a:spcBef>
                <a:spcPct val="0"/>
              </a:spcBef>
            </a:pPr>
            <a:r>
              <a:rPr lang="en-US" dirty="0" smtClean="0"/>
              <a:t>This ECG has ST elevations and some similarities to BER. However, in this case, BER is not present. This is an example of </a:t>
            </a:r>
            <a:r>
              <a:rPr lang="en-US" dirty="0" err="1" smtClean="0"/>
              <a:t>pericarditis</a:t>
            </a:r>
            <a:r>
              <a:rPr lang="en-US" dirty="0" smtClean="0"/>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3298" name="Text Box 2"/>
          <p:cNvSpPr>
            <a:spLocks noGrp="1" noRot="1" noChangeAspect="1" noChangeArrowheads="1" noTextEdit="1"/>
          </p:cNvSpPr>
          <p:nvPr>
            <p:ph type="sldImg"/>
          </p:nvPr>
        </p:nvSpPr>
        <p:spPr>
          <a:xfrm>
            <a:off x="1143000" y="695325"/>
            <a:ext cx="4572000" cy="3429000"/>
          </a:xfrm>
          <a:solidFill>
            <a:srgbClr val="FFFFFF"/>
          </a:solidFill>
          <a:ln/>
        </p:spPr>
      </p:sp>
      <p:sp>
        <p:nvSpPr>
          <p:cNvPr id="183299" name="Text Box 3"/>
          <p:cNvSpPr>
            <a:spLocks noGrp="1" noChangeArrowheads="1"/>
          </p:cNvSpPr>
          <p:nvPr>
            <p:ph type="body" idx="1"/>
          </p:nvPr>
        </p:nvSpPr>
        <p:spPr>
          <a:xfrm>
            <a:off x="685800" y="4343400"/>
            <a:ext cx="5486400" cy="4114800"/>
          </a:xfrm>
          <a:noFill/>
        </p:spPr>
        <p:txBody>
          <a:bodyPr wrap="none" anchor="ctr"/>
          <a:lstStyle/>
          <a:p>
            <a:pPr eaLnBrk="1" hangingPunct="1"/>
            <a:endParaRPr lang="en-GB"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82" name="Text Box 1026"/>
          <p:cNvSpPr>
            <a:spLocks noGrp="1" noRot="1" noChangeAspect="1" noChangeArrowheads="1" noTextEdit="1"/>
          </p:cNvSpPr>
          <p:nvPr>
            <p:ph type="sldImg"/>
          </p:nvPr>
        </p:nvSpPr>
        <p:spPr>
          <a:xfrm>
            <a:off x="1143000" y="695325"/>
            <a:ext cx="4572000" cy="3429000"/>
          </a:xfrm>
          <a:solidFill>
            <a:srgbClr val="FFFFFF"/>
          </a:solidFill>
          <a:ln/>
        </p:spPr>
      </p:sp>
      <p:sp>
        <p:nvSpPr>
          <p:cNvPr id="174083" name="Text Box 1027"/>
          <p:cNvSpPr>
            <a:spLocks noGrp="1" noChangeArrowheads="1"/>
          </p:cNvSpPr>
          <p:nvPr>
            <p:ph type="body" idx="1"/>
          </p:nvPr>
        </p:nvSpPr>
        <p:spPr>
          <a:xfrm>
            <a:off x="685800" y="4343400"/>
            <a:ext cx="5486400" cy="4114800"/>
          </a:xfrm>
          <a:noFill/>
        </p:spPr>
        <p:txBody>
          <a:bodyPr wrap="none" anchor="ctr"/>
          <a:lstStyle/>
          <a:p>
            <a:pPr eaLnBrk="1" hangingPunct="1"/>
            <a:endParaRPr lang="en-GB" dirty="0"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5106" name="Text Box 2"/>
          <p:cNvSpPr>
            <a:spLocks noGrp="1" noRot="1" noChangeAspect="1" noChangeArrowheads="1" noTextEdit="1"/>
          </p:cNvSpPr>
          <p:nvPr>
            <p:ph type="sldImg"/>
          </p:nvPr>
        </p:nvSpPr>
        <p:spPr>
          <a:xfrm>
            <a:off x="1143000" y="695325"/>
            <a:ext cx="4572000" cy="3429000"/>
          </a:xfrm>
          <a:solidFill>
            <a:srgbClr val="FFFFFF"/>
          </a:solidFill>
          <a:ln/>
        </p:spPr>
      </p:sp>
      <p:sp>
        <p:nvSpPr>
          <p:cNvPr id="175107" name="Text Box 3"/>
          <p:cNvSpPr>
            <a:spLocks noGrp="1" noChangeArrowheads="1"/>
          </p:cNvSpPr>
          <p:nvPr>
            <p:ph type="body" idx="1"/>
          </p:nvPr>
        </p:nvSpPr>
        <p:spPr>
          <a:xfrm>
            <a:off x="685800" y="4343400"/>
            <a:ext cx="5486400" cy="4114800"/>
          </a:xfrm>
          <a:noFill/>
        </p:spPr>
        <p:txBody>
          <a:bodyPr wrap="none" anchor="ctr"/>
          <a:lstStyle/>
          <a:p>
            <a:pPr eaLnBrk="1" hangingPunct="1"/>
            <a:endParaRPr lang="en-GB"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a:p>
        </p:txBody>
      </p:sp>
      <p:sp>
        <p:nvSpPr>
          <p:cNvPr id="4" name="Tijdelijke aanduiding voor datum 3"/>
          <p:cNvSpPr>
            <a:spLocks noGrp="1"/>
          </p:cNvSpPr>
          <p:nvPr>
            <p:ph type="dt" sz="half" idx="10"/>
          </p:nvPr>
        </p:nvSpPr>
        <p:spPr/>
        <p:txBody>
          <a:bodyPr/>
          <a:lstStyle/>
          <a:p>
            <a:fld id="{51C24112-888E-4FCF-B708-57914248B1B2}" type="datetimeFigureOut">
              <a:rPr lang="nl-BE" smtClean="0"/>
              <a:pPr/>
              <a:t>4/06/2014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AC87C880-1C6E-4724-B177-6DD43C939C3A}" type="slidenum">
              <a:rPr lang="nl-BE" smtClean="0"/>
              <a:pPr/>
              <a:t>‹nr.›</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51C24112-888E-4FCF-B708-57914248B1B2}" type="datetimeFigureOut">
              <a:rPr lang="nl-BE" smtClean="0"/>
              <a:pPr/>
              <a:t>4/06/2014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AC87C880-1C6E-4724-B177-6DD43C939C3A}" type="slidenum">
              <a:rPr lang="nl-BE" smtClean="0"/>
              <a:pPr/>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51C24112-888E-4FCF-B708-57914248B1B2}" type="datetimeFigureOut">
              <a:rPr lang="nl-BE" smtClean="0"/>
              <a:pPr/>
              <a:t>4/06/2014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AC87C880-1C6E-4724-B177-6DD43C939C3A}" type="slidenum">
              <a:rPr lang="nl-BE" smtClean="0"/>
              <a:pPr/>
              <a:t>‹nr.›</a:t>
            </a:fld>
            <a:endParaRPr lang="nl-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9"/>
          <p:cNvSpPr>
            <a:spLocks noGrp="1" noChangeArrowheads="1"/>
          </p:cNvSpPr>
          <p:nvPr>
            <p:ph type="dt" sz="half" idx="10"/>
          </p:nvPr>
        </p:nvSpPr>
        <p:spPr>
          <a:xfrm>
            <a:off x="457200" y="6416675"/>
            <a:ext cx="2133600" cy="365125"/>
          </a:xfrm>
          <a:prstGeom prst="rect">
            <a:avLst/>
          </a:prstGeom>
        </p:spPr>
        <p:txBody>
          <a:bodyPr/>
          <a:lstStyle>
            <a:lvl1pPr>
              <a:defRPr/>
            </a:lvl1pPr>
          </a:lstStyle>
          <a:p>
            <a:pPr>
              <a:defRPr/>
            </a:pPr>
            <a:endParaRPr lang="en-GB"/>
          </a:p>
        </p:txBody>
      </p:sp>
      <p:sp>
        <p:nvSpPr>
          <p:cNvPr id="6" name="Rectangle 70"/>
          <p:cNvSpPr>
            <a:spLocks noGrp="1" noChangeArrowheads="1"/>
          </p:cNvSpPr>
          <p:nvPr>
            <p:ph type="ftr" sz="quarter" idx="11"/>
          </p:nvPr>
        </p:nvSpPr>
        <p:spPr>
          <a:xfrm>
            <a:off x="3124200" y="6416675"/>
            <a:ext cx="2895600" cy="365125"/>
          </a:xfrm>
          <a:prstGeom prst="rect">
            <a:avLst/>
          </a:prstGeom>
        </p:spPr>
        <p:txBody>
          <a:bodyPr/>
          <a:lstStyle>
            <a:lvl1pPr>
              <a:defRPr/>
            </a:lvl1pPr>
          </a:lstStyle>
          <a:p>
            <a:pPr>
              <a:defRPr/>
            </a:pPr>
            <a:endParaRPr lang="en-GB"/>
          </a:p>
        </p:txBody>
      </p:sp>
      <p:sp>
        <p:nvSpPr>
          <p:cNvPr id="7" name="Rectangle 71"/>
          <p:cNvSpPr>
            <a:spLocks noGrp="1" noChangeArrowheads="1"/>
          </p:cNvSpPr>
          <p:nvPr>
            <p:ph type="sldNum" sz="quarter" idx="12"/>
          </p:nvPr>
        </p:nvSpPr>
        <p:spPr>
          <a:xfrm>
            <a:off x="7924800" y="6416675"/>
            <a:ext cx="762000" cy="365125"/>
          </a:xfrm>
          <a:prstGeom prst="rect">
            <a:avLst/>
          </a:prstGeom>
        </p:spPr>
        <p:txBody>
          <a:bodyPr/>
          <a:lstStyle>
            <a:lvl1pPr>
              <a:defRPr/>
            </a:lvl1pPr>
          </a:lstStyle>
          <a:p>
            <a:pPr>
              <a:defRPr/>
            </a:pPr>
            <a:fld id="{0A571F95-DEC7-4BA1-BA0C-B211D808F072}" type="slidenum">
              <a:rPr lang="en-GB"/>
              <a:pPr>
                <a:defRPr/>
              </a:pPr>
              <a:t>‹nr.›</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85800" y="228600"/>
            <a:ext cx="7772400" cy="12192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685800" y="1641475"/>
            <a:ext cx="3810000" cy="445452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llustratie 3"/>
          <p:cNvSpPr>
            <a:spLocks noGrp="1"/>
          </p:cNvSpPr>
          <p:nvPr>
            <p:ph type="clipArt" sz="half" idx="2"/>
          </p:nvPr>
        </p:nvSpPr>
        <p:spPr>
          <a:xfrm>
            <a:off x="4648200" y="1641475"/>
            <a:ext cx="3810000" cy="4454525"/>
          </a:xfrm>
        </p:spPr>
        <p:txBody>
          <a:bodyPr/>
          <a:lstStyle/>
          <a:p>
            <a:endParaRPr lang="nl-NL"/>
          </a:p>
        </p:txBody>
      </p:sp>
      <p:sp>
        <p:nvSpPr>
          <p:cNvPr id="5" name="Tijdelijke aanduiding voor datum 4"/>
          <p:cNvSpPr>
            <a:spLocks noGrp="1"/>
          </p:cNvSpPr>
          <p:nvPr>
            <p:ph type="dt" sz="half" idx="10"/>
          </p:nvPr>
        </p:nvSpPr>
        <p:spPr>
          <a:xfrm>
            <a:off x="685800" y="6248400"/>
            <a:ext cx="1905000" cy="457200"/>
          </a:xfrm>
          <a:prstGeom prst="rect">
            <a:avLst/>
          </a:prstGeom>
        </p:spPr>
        <p:txBody>
          <a:bodyPr/>
          <a:lstStyle>
            <a:lvl1pPr>
              <a:defRPr/>
            </a:lvl1pPr>
          </a:lstStyle>
          <a:p>
            <a:endParaRPr lang="en-US"/>
          </a:p>
        </p:txBody>
      </p:sp>
      <p:sp>
        <p:nvSpPr>
          <p:cNvPr id="6" name="Tijdelijke aanduiding voor voettekst 5"/>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7" name="Tijdelijke aanduiding voor dianummer 6"/>
          <p:cNvSpPr>
            <a:spLocks noGrp="1"/>
          </p:cNvSpPr>
          <p:nvPr>
            <p:ph type="sldNum" sz="quarter" idx="12"/>
          </p:nvPr>
        </p:nvSpPr>
        <p:spPr>
          <a:xfrm>
            <a:off x="6553200" y="6248400"/>
            <a:ext cx="1905000" cy="457200"/>
          </a:xfrm>
          <a:prstGeom prst="rect">
            <a:avLst/>
          </a:prstGeom>
        </p:spPr>
        <p:txBody>
          <a:bodyPr/>
          <a:lstStyle>
            <a:lvl1pPr>
              <a:defRPr/>
            </a:lvl1pPr>
          </a:lstStyle>
          <a:p>
            <a:fld id="{9281EBA9-C5FD-436E-85F7-093E2F774D1E}" type="slidenum">
              <a:rPr lang="en-US"/>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51C24112-888E-4FCF-B708-57914248B1B2}" type="datetimeFigureOut">
              <a:rPr lang="nl-BE" smtClean="0"/>
              <a:pPr/>
              <a:t>4/06/2014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AC87C880-1C6E-4724-B177-6DD43C939C3A}" type="slidenum">
              <a:rPr lang="nl-BE" smtClean="0"/>
              <a:pPr/>
              <a:t>‹nr.›</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51C24112-888E-4FCF-B708-57914248B1B2}" type="datetimeFigureOut">
              <a:rPr lang="nl-BE" smtClean="0"/>
              <a:pPr/>
              <a:t>4/06/2014</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AC87C880-1C6E-4724-B177-6DD43C939C3A}" type="slidenum">
              <a:rPr lang="nl-BE" smtClean="0"/>
              <a:pPr/>
              <a:t>‹nr.›</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51C24112-888E-4FCF-B708-57914248B1B2}" type="datetimeFigureOut">
              <a:rPr lang="nl-BE" smtClean="0"/>
              <a:pPr/>
              <a:t>4/06/2014</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AC87C880-1C6E-4724-B177-6DD43C939C3A}" type="slidenum">
              <a:rPr lang="nl-BE" smtClean="0"/>
              <a:pPr/>
              <a:t>‹nr.›</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51C24112-888E-4FCF-B708-57914248B1B2}" type="datetimeFigureOut">
              <a:rPr lang="nl-BE" smtClean="0"/>
              <a:pPr/>
              <a:t>4/06/2014</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AC87C880-1C6E-4724-B177-6DD43C939C3A}" type="slidenum">
              <a:rPr lang="nl-BE" smtClean="0"/>
              <a:pPr/>
              <a:t>‹nr.›</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51C24112-888E-4FCF-B708-57914248B1B2}" type="datetimeFigureOut">
              <a:rPr lang="nl-BE" smtClean="0"/>
              <a:pPr/>
              <a:t>4/06/2014</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AC87C880-1C6E-4724-B177-6DD43C939C3A}" type="slidenum">
              <a:rPr lang="nl-BE" smtClean="0"/>
              <a:pPr/>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1C24112-888E-4FCF-B708-57914248B1B2}" type="datetimeFigureOut">
              <a:rPr lang="nl-BE" smtClean="0"/>
              <a:pPr/>
              <a:t>4/06/2014</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AC87C880-1C6E-4724-B177-6DD43C939C3A}" type="slidenum">
              <a:rPr lang="nl-BE" smtClean="0"/>
              <a:pPr/>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1C24112-888E-4FCF-B708-57914248B1B2}" type="datetimeFigureOut">
              <a:rPr lang="nl-BE" smtClean="0"/>
              <a:pPr/>
              <a:t>4/06/2014</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AC87C880-1C6E-4724-B177-6DD43C939C3A}" type="slidenum">
              <a:rPr lang="nl-BE" smtClean="0"/>
              <a:pPr/>
              <a:t>‹nr.›</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1C24112-888E-4FCF-B708-57914248B1B2}" type="datetimeFigureOut">
              <a:rPr lang="nl-BE" smtClean="0"/>
              <a:pPr/>
              <a:t>4/06/2014</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AC87C880-1C6E-4724-B177-6DD43C939C3A}" type="slidenum">
              <a:rPr lang="nl-BE" smtClean="0"/>
              <a:pPr/>
              <a:t>‹nr.›</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C24112-888E-4FCF-B708-57914248B1B2}" type="datetimeFigureOut">
              <a:rPr lang="nl-BE" smtClean="0"/>
              <a:pPr/>
              <a:t>4/06/2014</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7C880-1C6E-4724-B177-6DD43C939C3A}" type="slidenum">
              <a:rPr lang="nl-BE" smtClean="0"/>
              <a:pPr/>
              <a:t>‹nr.›</a:t>
            </a:fld>
            <a:endParaRPr lang="nl-BE"/>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4958" name="Picture 1038" descr="1.jpg                                                          000049A0Macintosh HD                   ABA78158:"/>
          <p:cNvPicPr>
            <a:picLocks noChangeAspect="1" noChangeArrowheads="1"/>
          </p:cNvPicPr>
          <p:nvPr/>
        </p:nvPicPr>
        <p:blipFill>
          <a:blip r:embed="rId3" cstate="print"/>
          <a:srcRect/>
          <a:stretch>
            <a:fillRect/>
          </a:stretch>
        </p:blipFill>
        <p:spPr bwMode="auto">
          <a:xfrm>
            <a:off x="335847" y="2065338"/>
            <a:ext cx="8590844" cy="3746500"/>
          </a:xfrm>
          <a:prstGeom prst="rect">
            <a:avLst/>
          </a:prstGeom>
          <a:noFill/>
        </p:spPr>
      </p:pic>
      <p:sp>
        <p:nvSpPr>
          <p:cNvPr id="594947" name="Rectangle 1027"/>
          <p:cNvSpPr>
            <a:spLocks noGrp="1" noChangeArrowheads="1"/>
          </p:cNvSpPr>
          <p:nvPr>
            <p:ph type="title"/>
          </p:nvPr>
        </p:nvSpPr>
        <p:spPr>
          <a:xfrm>
            <a:off x="220133" y="455613"/>
            <a:ext cx="7772400" cy="1143000"/>
          </a:xfrm>
        </p:spPr>
        <p:txBody>
          <a:bodyPr/>
          <a:lstStyle/>
          <a:p>
            <a:r>
              <a:rPr lang="en-GB" altLang="en-GB">
                <a:solidFill>
                  <a:srgbClr val="FFFF66"/>
                </a:solidFill>
              </a:rPr>
              <a:t>Anterior infarction</a:t>
            </a:r>
            <a:endParaRPr lang="en-GB" altLang="en-GB"/>
          </a:p>
        </p:txBody>
      </p:sp>
      <p:sp>
        <p:nvSpPr>
          <p:cNvPr id="594948" name="Line 1028"/>
          <p:cNvSpPr>
            <a:spLocks noChangeShapeType="1"/>
          </p:cNvSpPr>
          <p:nvPr/>
        </p:nvSpPr>
        <p:spPr bwMode="auto">
          <a:xfrm flipV="1">
            <a:off x="616659" y="4119566"/>
            <a:ext cx="1308100" cy="1800225"/>
          </a:xfrm>
          <a:prstGeom prst="line">
            <a:avLst/>
          </a:prstGeom>
          <a:noFill/>
          <a:ln w="9525">
            <a:solidFill>
              <a:srgbClr val="FFFF99"/>
            </a:solidFill>
            <a:round/>
            <a:headEnd/>
            <a:tailEnd type="oval" w="med" len="med"/>
          </a:ln>
          <a:effectLst/>
        </p:spPr>
        <p:txBody>
          <a:bodyPr lIns="90000" tIns="46800" rIns="90000" bIns="46800" anchor="ctr">
            <a:spAutoFit/>
          </a:bodyPr>
          <a:lstStyle/>
          <a:p>
            <a:pPr eaLnBrk="0" fontAlgn="base" hangingPunct="0">
              <a:spcBef>
                <a:spcPct val="50000"/>
              </a:spcBef>
              <a:spcAft>
                <a:spcPct val="0"/>
              </a:spcAft>
              <a:buFontTx/>
              <a:buChar char="•"/>
            </a:pPr>
            <a:endParaRPr lang="nl-NL" sz="2400" smtClean="0">
              <a:solidFill>
                <a:srgbClr val="FFFF99"/>
              </a:solidFill>
            </a:endParaRPr>
          </a:p>
        </p:txBody>
      </p:sp>
      <p:sp>
        <p:nvSpPr>
          <p:cNvPr id="594949" name="Text Box 1029"/>
          <p:cNvSpPr txBox="1">
            <a:spLocks noChangeArrowheads="1"/>
          </p:cNvSpPr>
          <p:nvPr/>
        </p:nvSpPr>
        <p:spPr bwMode="auto">
          <a:xfrm>
            <a:off x="220141" y="1571128"/>
            <a:ext cx="1973915" cy="340735"/>
          </a:xfrm>
          <a:prstGeom prst="rect">
            <a:avLst/>
          </a:prstGeom>
          <a:noFill/>
          <a:ln w="9525">
            <a:noFill/>
            <a:miter lim="800000"/>
            <a:headEnd/>
            <a:tailEnd/>
          </a:ln>
          <a:effectLst/>
        </p:spPr>
        <p:txBody>
          <a:bodyPr wrap="none" lIns="90000" tIns="46800" rIns="90000" bIns="46800" anchor="ctr">
            <a:spAutoFit/>
          </a:bodyPr>
          <a:lstStyle/>
          <a:p>
            <a:pPr eaLnBrk="0" fontAlgn="base" hangingPunct="0">
              <a:spcBef>
                <a:spcPct val="50000"/>
              </a:spcBef>
              <a:spcAft>
                <a:spcPct val="0"/>
              </a:spcAft>
            </a:pPr>
            <a:r>
              <a:rPr lang="en-GB" altLang="en-GB" sz="1600" b="1" smtClean="0">
                <a:solidFill>
                  <a:srgbClr val="FFFF99"/>
                </a:solidFill>
              </a:rPr>
              <a:t>Anterior infarction</a:t>
            </a:r>
          </a:p>
        </p:txBody>
      </p:sp>
      <p:grpSp>
        <p:nvGrpSpPr>
          <p:cNvPr id="2" name="Group 1030"/>
          <p:cNvGrpSpPr>
            <a:grpSpLocks/>
          </p:cNvGrpSpPr>
          <p:nvPr/>
        </p:nvGrpSpPr>
        <p:grpSpPr bwMode="auto">
          <a:xfrm>
            <a:off x="3074810" y="2373335"/>
            <a:ext cx="5741812" cy="311151"/>
            <a:chOff x="1106" y="1328"/>
            <a:chExt cx="4069" cy="196"/>
          </a:xfrm>
        </p:grpSpPr>
        <p:sp>
          <p:nvSpPr>
            <p:cNvPr id="594951" name="Text Box 1031"/>
            <p:cNvSpPr txBox="1">
              <a:spLocks noChangeArrowheads="1"/>
            </p:cNvSpPr>
            <p:nvPr/>
          </p:nvSpPr>
          <p:spPr bwMode="auto">
            <a:xfrm>
              <a:off x="1106" y="1329"/>
              <a:ext cx="411" cy="195"/>
            </a:xfrm>
            <a:prstGeom prst="rect">
              <a:avLst/>
            </a:prstGeom>
            <a:noFill/>
            <a:ln w="9525">
              <a:noFill/>
              <a:miter lim="800000"/>
              <a:headEnd/>
              <a:tailEnd/>
            </a:ln>
            <a:effectLst/>
          </p:spPr>
          <p:txBody>
            <a:bodyPr wrap="none" lIns="90000" tIns="46800" rIns="90000" bIns="46800" anchor="ctr">
              <a:spAutoFit/>
            </a:bodyPr>
            <a:lstStyle/>
            <a:p>
              <a:pPr algn="ctr" eaLnBrk="0" fontAlgn="base" hangingPunct="0">
                <a:spcBef>
                  <a:spcPct val="50000"/>
                </a:spcBef>
                <a:spcAft>
                  <a:spcPct val="0"/>
                </a:spcAft>
              </a:pPr>
              <a:r>
                <a:rPr lang="en-GB" altLang="en-GB" sz="1400" b="1" smtClean="0">
                  <a:solidFill>
                    <a:srgbClr val="FFFF99"/>
                  </a:solidFill>
                </a:rPr>
                <a:t>I II III</a:t>
              </a:r>
            </a:p>
          </p:txBody>
        </p:sp>
        <p:sp>
          <p:nvSpPr>
            <p:cNvPr id="594952" name="Text Box 1032"/>
            <p:cNvSpPr txBox="1">
              <a:spLocks noChangeArrowheads="1"/>
            </p:cNvSpPr>
            <p:nvPr/>
          </p:nvSpPr>
          <p:spPr bwMode="auto">
            <a:xfrm>
              <a:off x="1996" y="1328"/>
              <a:ext cx="910" cy="195"/>
            </a:xfrm>
            <a:prstGeom prst="rect">
              <a:avLst/>
            </a:prstGeom>
            <a:noFill/>
            <a:ln w="9525">
              <a:noFill/>
              <a:miter lim="800000"/>
              <a:headEnd/>
              <a:tailEnd/>
            </a:ln>
            <a:effectLst/>
          </p:spPr>
          <p:txBody>
            <a:bodyPr wrap="none" lIns="90000" tIns="46800" rIns="90000" bIns="46800" anchor="ctr">
              <a:spAutoFit/>
            </a:bodyPr>
            <a:lstStyle/>
            <a:p>
              <a:pPr algn="ctr" eaLnBrk="0" fontAlgn="base" hangingPunct="0">
                <a:spcBef>
                  <a:spcPct val="50000"/>
                </a:spcBef>
                <a:spcAft>
                  <a:spcPct val="0"/>
                </a:spcAft>
              </a:pPr>
              <a:r>
                <a:rPr lang="en-GB" altLang="en-GB" sz="1400" b="1" smtClean="0">
                  <a:solidFill>
                    <a:srgbClr val="FFFF99"/>
                  </a:solidFill>
                </a:rPr>
                <a:t>aVR aVL aVF</a:t>
              </a:r>
            </a:p>
          </p:txBody>
        </p:sp>
        <p:sp>
          <p:nvSpPr>
            <p:cNvPr id="594953" name="Text Box 1033"/>
            <p:cNvSpPr txBox="1">
              <a:spLocks noChangeArrowheads="1"/>
            </p:cNvSpPr>
            <p:nvPr/>
          </p:nvSpPr>
          <p:spPr bwMode="auto">
            <a:xfrm>
              <a:off x="3323" y="1328"/>
              <a:ext cx="701" cy="195"/>
            </a:xfrm>
            <a:prstGeom prst="rect">
              <a:avLst/>
            </a:prstGeom>
            <a:noFill/>
            <a:ln w="9525">
              <a:noFill/>
              <a:miter lim="800000"/>
              <a:headEnd/>
              <a:tailEnd/>
            </a:ln>
            <a:effectLst/>
          </p:spPr>
          <p:txBody>
            <a:bodyPr wrap="none" lIns="90000" tIns="46800" rIns="90000" bIns="46800" anchor="ctr">
              <a:spAutoFit/>
            </a:bodyPr>
            <a:lstStyle/>
            <a:p>
              <a:pPr algn="ctr" eaLnBrk="0" fontAlgn="base" hangingPunct="0">
                <a:spcBef>
                  <a:spcPct val="50000"/>
                </a:spcBef>
                <a:spcAft>
                  <a:spcPct val="0"/>
                </a:spcAft>
              </a:pPr>
              <a:r>
                <a:rPr lang="en-GB" altLang="en-GB" sz="1400" b="1" smtClean="0">
                  <a:solidFill>
                    <a:srgbClr val="FFFF99"/>
                  </a:solidFill>
                </a:rPr>
                <a:t>V1  V2 V3</a:t>
              </a:r>
            </a:p>
          </p:txBody>
        </p:sp>
        <p:sp>
          <p:nvSpPr>
            <p:cNvPr id="594954" name="Text Box 1034"/>
            <p:cNvSpPr txBox="1">
              <a:spLocks noChangeArrowheads="1"/>
            </p:cNvSpPr>
            <p:nvPr/>
          </p:nvSpPr>
          <p:spPr bwMode="auto">
            <a:xfrm>
              <a:off x="4474" y="1328"/>
              <a:ext cx="701" cy="195"/>
            </a:xfrm>
            <a:prstGeom prst="rect">
              <a:avLst/>
            </a:prstGeom>
            <a:noFill/>
            <a:ln w="9525">
              <a:noFill/>
              <a:miter lim="800000"/>
              <a:headEnd/>
              <a:tailEnd/>
            </a:ln>
            <a:effectLst/>
          </p:spPr>
          <p:txBody>
            <a:bodyPr wrap="none" lIns="90000" tIns="46800" rIns="90000" bIns="46800" anchor="ctr">
              <a:spAutoFit/>
            </a:bodyPr>
            <a:lstStyle/>
            <a:p>
              <a:pPr algn="ctr" eaLnBrk="0" fontAlgn="base" hangingPunct="0">
                <a:spcBef>
                  <a:spcPct val="50000"/>
                </a:spcBef>
                <a:spcAft>
                  <a:spcPct val="0"/>
                </a:spcAft>
              </a:pPr>
              <a:r>
                <a:rPr lang="en-GB" altLang="en-GB" sz="1400" b="1" smtClean="0">
                  <a:solidFill>
                    <a:srgbClr val="FFFF99"/>
                  </a:solidFill>
                </a:rPr>
                <a:t>V4  V5 V6</a:t>
              </a:r>
            </a:p>
          </p:txBody>
        </p:sp>
      </p:grpSp>
      <p:sp>
        <p:nvSpPr>
          <p:cNvPr id="594955" name="Text Box 1035" descr="Macintosh HD:Desktop Folder:Alistair:jpegs etc:finals:blood supplyM3F8.jpg"/>
          <p:cNvSpPr txBox="1">
            <a:spLocks noChangeArrowheads="1"/>
          </p:cNvSpPr>
          <p:nvPr/>
        </p:nvSpPr>
        <p:spPr bwMode="auto">
          <a:xfrm>
            <a:off x="191919" y="5852764"/>
            <a:ext cx="1000595" cy="630942"/>
          </a:xfrm>
          <a:prstGeom prst="rect">
            <a:avLst/>
          </a:prstGeom>
          <a:noFill/>
          <a:ln w="9525">
            <a:noFill/>
            <a:miter lim="800000"/>
            <a:headEnd/>
            <a:tailEnd/>
          </a:ln>
          <a:effectLst/>
        </p:spPr>
        <p:txBody>
          <a:bodyPr wrap="none" anchor="ctr">
            <a:spAutoFit/>
          </a:bodyPr>
          <a:lstStyle/>
          <a:p>
            <a:pPr eaLnBrk="0" fontAlgn="base" hangingPunct="0">
              <a:lnSpc>
                <a:spcPct val="50000"/>
              </a:lnSpc>
              <a:spcBef>
                <a:spcPct val="50000"/>
              </a:spcBef>
              <a:spcAft>
                <a:spcPct val="0"/>
              </a:spcAft>
            </a:pPr>
            <a:r>
              <a:rPr lang="en-GB" altLang="en-GB" sz="1400" b="1" smtClean="0">
                <a:solidFill>
                  <a:srgbClr val="FFFF99"/>
                </a:solidFill>
              </a:rPr>
              <a:t>Left </a:t>
            </a:r>
          </a:p>
          <a:p>
            <a:pPr eaLnBrk="0" fontAlgn="base" hangingPunct="0">
              <a:lnSpc>
                <a:spcPct val="50000"/>
              </a:lnSpc>
              <a:spcBef>
                <a:spcPct val="50000"/>
              </a:spcBef>
              <a:spcAft>
                <a:spcPct val="0"/>
              </a:spcAft>
            </a:pPr>
            <a:r>
              <a:rPr lang="en-GB" altLang="en-GB" sz="1400" b="1" smtClean="0">
                <a:solidFill>
                  <a:srgbClr val="FFFF99"/>
                </a:solidFill>
              </a:rPr>
              <a:t>coronary </a:t>
            </a:r>
          </a:p>
          <a:p>
            <a:pPr eaLnBrk="0" fontAlgn="base" hangingPunct="0">
              <a:lnSpc>
                <a:spcPct val="50000"/>
              </a:lnSpc>
              <a:spcBef>
                <a:spcPct val="50000"/>
              </a:spcBef>
              <a:spcAft>
                <a:spcPct val="0"/>
              </a:spcAft>
            </a:pPr>
            <a:r>
              <a:rPr lang="en-GB" altLang="en-GB" sz="1400" b="1" smtClean="0">
                <a:solidFill>
                  <a:srgbClr val="FFFF99"/>
                </a:solidFill>
              </a:rPr>
              <a:t>artery</a:t>
            </a:r>
          </a:p>
        </p:txBody>
      </p:sp>
      <p:sp>
        <p:nvSpPr>
          <p:cNvPr id="594962" name="Text Box 1042"/>
          <p:cNvSpPr txBox="1">
            <a:spLocks noChangeArrowheads="1"/>
          </p:cNvSpPr>
          <p:nvPr/>
        </p:nvSpPr>
        <p:spPr bwMode="auto">
          <a:xfrm>
            <a:off x="8775102" y="6244235"/>
            <a:ext cx="181822" cy="309958"/>
          </a:xfrm>
          <a:prstGeom prst="rect">
            <a:avLst/>
          </a:prstGeom>
          <a:noFill/>
          <a:ln w="9525">
            <a:noFill/>
            <a:miter lim="800000"/>
            <a:headEnd/>
            <a:tailEnd/>
          </a:ln>
          <a:effectLst/>
        </p:spPr>
        <p:txBody>
          <a:bodyPr wrap="none" lIns="90000" tIns="46800" rIns="90000" bIns="46800" anchor="ctr">
            <a:spAutoFit/>
          </a:bodyPr>
          <a:lstStyle/>
          <a:p>
            <a:pPr algn="ctr" eaLnBrk="0" fontAlgn="base" hangingPunct="0">
              <a:spcBef>
                <a:spcPct val="50000"/>
              </a:spcBef>
              <a:spcAft>
                <a:spcPct val="0"/>
              </a:spcAft>
            </a:pPr>
            <a:endParaRPr lang="en-GB" altLang="en-GB" sz="1400" smtClean="0">
              <a:solidFill>
                <a:srgbClr val="FFFF9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66800" y="419100"/>
            <a:ext cx="7924800" cy="1143000"/>
          </a:xfrm>
        </p:spPr>
        <p:txBody>
          <a:bodyPr lIns="90488" tIns="44450" rIns="90488" bIns="44450"/>
          <a:lstStyle/>
          <a:p>
            <a:pPr eaLnBrk="1" fontAlgn="auto" hangingPunct="1">
              <a:spcAft>
                <a:spcPts val="0"/>
              </a:spcAft>
              <a:defRPr/>
            </a:pPr>
            <a:r>
              <a:rPr lang="en-US" smtClean="0"/>
              <a:t>Pericarditis</a:t>
            </a:r>
          </a:p>
        </p:txBody>
      </p:sp>
      <p:pic>
        <p:nvPicPr>
          <p:cNvPr id="13315" name="Picture 3"/>
          <p:cNvPicPr>
            <a:picLocks noChangeArrowheads="1"/>
          </p:cNvPicPr>
          <p:nvPr/>
        </p:nvPicPr>
        <p:blipFill>
          <a:blip r:embed="rId3" cstate="print"/>
          <a:srcRect/>
          <a:stretch>
            <a:fillRect/>
          </a:stretch>
        </p:blipFill>
        <p:spPr bwMode="auto">
          <a:xfrm>
            <a:off x="179388" y="1484313"/>
            <a:ext cx="8964612" cy="48974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21"/>
          <p:cNvSpPr>
            <a:spLocks noGrp="1"/>
          </p:cNvSpPr>
          <p:nvPr>
            <p:ph type="title" idx="4294967295"/>
          </p:nvPr>
        </p:nvSpPr>
        <p:spPr>
          <a:xfrm>
            <a:off x="315384" y="258367"/>
            <a:ext cx="8475133" cy="583406"/>
          </a:xfrm>
          <a:solidFill>
            <a:srgbClr val="E60202"/>
          </a:solidFill>
          <a:ln w="19050">
            <a:solidFill>
              <a:srgbClr val="800000"/>
            </a:solidFill>
          </a:ln>
        </p:spPr>
        <p:txBody>
          <a:bodyPr>
            <a:normAutofit fontScale="90000"/>
          </a:bodyPr>
          <a:lstStyle/>
          <a:p>
            <a:pPr eaLnBrk="1" hangingPunct="1"/>
            <a:r>
              <a:rPr lang="en-US" sz="3600" smtClean="0">
                <a:solidFill>
                  <a:schemeClr val="bg1"/>
                </a:solidFill>
              </a:rPr>
              <a:t>K62 - Acuut longembool</a:t>
            </a:r>
          </a:p>
        </p:txBody>
      </p:sp>
      <p:sp>
        <p:nvSpPr>
          <p:cNvPr id="24" name="Text Placeholder 23"/>
          <p:cNvSpPr>
            <a:spLocks noGrp="1"/>
          </p:cNvSpPr>
          <p:nvPr>
            <p:ph type="body" sz="half" idx="4294967295"/>
          </p:nvPr>
        </p:nvSpPr>
        <p:spPr>
          <a:xfrm>
            <a:off x="311160" y="1078706"/>
            <a:ext cx="8477249" cy="2295525"/>
          </a:xfrm>
          <a:solidFill>
            <a:schemeClr val="accent3">
              <a:lumMod val="20000"/>
              <a:lumOff val="80000"/>
            </a:schemeClr>
          </a:solidFill>
          <a:ln w="19050">
            <a:solidFill>
              <a:schemeClr val="accent3">
                <a:lumMod val="75000"/>
              </a:schemeClr>
            </a:solidFill>
          </a:ln>
        </p:spPr>
        <p:txBody>
          <a:bodyPr>
            <a:noAutofit/>
          </a:bodyPr>
          <a:lstStyle/>
          <a:p>
            <a:pPr eaLnBrk="1" hangingPunct="1">
              <a:buFont typeface="Arial" pitchFamily="34" charset="0"/>
              <a:buChar char="•"/>
              <a:defRPr/>
            </a:pPr>
            <a:r>
              <a:rPr lang="en-US" sz="2000" smtClean="0">
                <a:ea typeface="ＭＳ Ｐゴシック" pitchFamily="34" charset="-128"/>
              </a:rPr>
              <a:t>Sinustachycardie (8-69%) - VKF (0-35%)</a:t>
            </a:r>
          </a:p>
          <a:p>
            <a:pPr eaLnBrk="1" hangingPunct="1">
              <a:buFont typeface="Arial" pitchFamily="34" charset="0"/>
              <a:buChar char="•"/>
              <a:defRPr/>
            </a:pPr>
            <a:r>
              <a:rPr lang="en-US" sz="2000" smtClean="0">
                <a:ea typeface="ＭＳ Ｐゴシック" pitchFamily="34" charset="-128"/>
              </a:rPr>
              <a:t>P pulmonale (6-18%)</a:t>
            </a:r>
          </a:p>
          <a:p>
            <a:pPr eaLnBrk="1" hangingPunct="1">
              <a:buFont typeface="Arial" pitchFamily="34" charset="0"/>
              <a:buChar char="•"/>
              <a:defRPr/>
            </a:pPr>
            <a:r>
              <a:rPr lang="en-US" sz="2000" smtClean="0">
                <a:ea typeface="ＭＳ Ｐゴシック" pitchFamily="34" charset="-128"/>
              </a:rPr>
              <a:t>ORBTB (6-67%)</a:t>
            </a:r>
          </a:p>
          <a:p>
            <a:pPr eaLnBrk="1" hangingPunct="1">
              <a:buFont typeface="Arial" pitchFamily="34" charset="0"/>
              <a:buChar char="•"/>
              <a:defRPr/>
            </a:pPr>
            <a:r>
              <a:rPr lang="en-US" sz="2000" smtClean="0">
                <a:ea typeface="ＭＳ Ｐゴシック" pitchFamily="34" charset="-128"/>
              </a:rPr>
              <a:t>Rechterasdeviatie (3-66%)</a:t>
            </a:r>
          </a:p>
          <a:p>
            <a:pPr eaLnBrk="1" hangingPunct="1">
              <a:buFont typeface="Arial" pitchFamily="34" charset="0"/>
              <a:buChar char="•"/>
              <a:defRPr/>
            </a:pPr>
            <a:r>
              <a:rPr lang="en-US" sz="2000" smtClean="0">
                <a:ea typeface="ＭＳ Ｐゴシック" pitchFamily="34" charset="-128"/>
              </a:rPr>
              <a:t>Diepe S in I en aVL (28-73%)</a:t>
            </a:r>
          </a:p>
          <a:p>
            <a:pPr eaLnBrk="1" hangingPunct="1">
              <a:buFont typeface="Arial" pitchFamily="34" charset="0"/>
              <a:buChar char="•"/>
              <a:defRPr/>
            </a:pPr>
            <a:r>
              <a:rPr lang="en-US" sz="2000" smtClean="0">
                <a:ea typeface="ＭＳ Ｐゴシック" pitchFamily="34" charset="-128"/>
              </a:rPr>
              <a:t>qR in III &amp; aVF (14-49%)</a:t>
            </a:r>
          </a:p>
          <a:p>
            <a:pPr eaLnBrk="1" hangingPunct="1">
              <a:buFont typeface="Arial" pitchFamily="34" charset="0"/>
              <a:buChar char="•"/>
              <a:defRPr/>
            </a:pPr>
            <a:r>
              <a:rPr lang="en-US" sz="2000" smtClean="0">
                <a:latin typeface="Symbol" pitchFamily="18" charset="2"/>
                <a:ea typeface="ＭＳ Ｐゴシック" pitchFamily="34" charset="-128"/>
              </a:rPr>
              <a:t>D</a:t>
            </a:r>
            <a:r>
              <a:rPr lang="en-US" sz="2000" smtClean="0">
                <a:ea typeface="ＭＳ Ｐゴシック" pitchFamily="34" charset="-128"/>
              </a:rPr>
              <a:t>-ST-T (49-77%): neg T in V1-V4, neg T in III &amp; aVF</a:t>
            </a:r>
          </a:p>
          <a:p>
            <a:pPr eaLnBrk="1" hangingPunct="1">
              <a:buFont typeface="Arial" pitchFamily="34" charset="0"/>
              <a:buChar char="•"/>
              <a:defRPr/>
            </a:pPr>
            <a:r>
              <a:rPr lang="ja-JP" altLang="en-US" sz="2000" smtClean="0">
                <a:ea typeface="ＭＳ Ｐゴシック" pitchFamily="34" charset="-128"/>
              </a:rPr>
              <a:t>“</a:t>
            </a:r>
            <a:r>
              <a:rPr lang="en-US" altLang="ja-JP" sz="2000" smtClean="0">
                <a:ea typeface="ＭＳ Ｐゴシック" pitchFamily="34" charset="-128"/>
              </a:rPr>
              <a:t>S1Q3T3</a:t>
            </a:r>
            <a:r>
              <a:rPr lang="ja-JP" altLang="en-US" sz="2000" smtClean="0">
                <a:ea typeface="ＭＳ Ｐゴシック" pitchFamily="34" charset="-128"/>
              </a:rPr>
              <a:t>”</a:t>
            </a:r>
            <a:r>
              <a:rPr lang="en-US" altLang="ja-JP" sz="2000" smtClean="0">
                <a:ea typeface="ＭＳ Ｐゴシック" pitchFamily="34" charset="-128"/>
              </a:rPr>
              <a:t> (11-50%)</a:t>
            </a:r>
            <a:endParaRPr lang="en-US" sz="2000" smtClean="0">
              <a:ea typeface="ＭＳ Ｐゴシック" pitchFamily="34" charset="-128"/>
            </a:endParaRPr>
          </a:p>
        </p:txBody>
      </p:sp>
      <p:sp>
        <p:nvSpPr>
          <p:cNvPr id="89092" name="Text Box 8"/>
          <p:cNvSpPr txBox="1">
            <a:spLocks noChangeArrowheads="1"/>
          </p:cNvSpPr>
          <p:nvPr/>
        </p:nvSpPr>
        <p:spPr bwMode="auto">
          <a:xfrm>
            <a:off x="518584" y="6207925"/>
            <a:ext cx="7865533" cy="646331"/>
          </a:xfrm>
          <a:prstGeom prst="rect">
            <a:avLst/>
          </a:prstGeom>
          <a:noFill/>
          <a:ln w="9525">
            <a:noFill/>
            <a:miter lim="800000"/>
            <a:headEnd/>
            <a:tailEnd/>
          </a:ln>
        </p:spPr>
        <p:txBody>
          <a:bodyPr>
            <a:spAutoFit/>
          </a:bodyPr>
          <a:lstStyle/>
          <a:p>
            <a:pPr algn="ctr" fontAlgn="base">
              <a:spcBef>
                <a:spcPct val="0"/>
              </a:spcBef>
              <a:spcAft>
                <a:spcPct val="0"/>
              </a:spcAft>
            </a:pPr>
            <a:r>
              <a:rPr lang="fr-BE" smtClean="0">
                <a:solidFill>
                  <a:prstClr val="black"/>
                </a:solidFill>
                <a:latin typeface="Arial" charset="0"/>
                <a:ea typeface="MS PGothic" pitchFamily="34" charset="-128"/>
              </a:rPr>
              <a:t>ECG afwijkingen zijn weinig specifiek en weinig sensitief (belang van kliniek!)</a:t>
            </a:r>
            <a:endParaRPr lang="en-US" smtClean="0">
              <a:solidFill>
                <a:prstClr val="black"/>
              </a:solidFill>
              <a:latin typeface="Arial" charset="0"/>
              <a:ea typeface="MS PGothic" pitchFamily="34" charset="-128"/>
            </a:endParaRPr>
          </a:p>
        </p:txBody>
      </p:sp>
      <p:pic>
        <p:nvPicPr>
          <p:cNvPr id="89093" name="Picture 9" descr="Pulm-Embol-W-Inghelbrecht-A"/>
          <p:cNvPicPr>
            <a:picLocks noChangeAspect="1" noChangeArrowheads="1"/>
          </p:cNvPicPr>
          <p:nvPr/>
        </p:nvPicPr>
        <p:blipFill>
          <a:blip r:embed="rId2" cstate="print"/>
          <a:srcRect l="1711"/>
          <a:stretch>
            <a:fillRect/>
          </a:stretch>
        </p:blipFill>
        <p:spPr bwMode="auto">
          <a:xfrm>
            <a:off x="518587" y="3611167"/>
            <a:ext cx="7962900" cy="2496740"/>
          </a:xfrm>
          <a:prstGeom prst="rect">
            <a:avLst/>
          </a:prstGeom>
          <a:noFill/>
          <a:ln w="9525">
            <a:solidFill>
              <a:srgbClr val="000066"/>
            </a:solidFill>
            <a:miter lim="800000"/>
            <a:headEnd/>
            <a:tailEnd/>
          </a:ln>
        </p:spPr>
      </p:pic>
      <p:sp>
        <p:nvSpPr>
          <p:cNvPr id="14" name="Rounded Rectangle 13"/>
          <p:cNvSpPr>
            <a:spLocks noChangeArrowheads="1"/>
          </p:cNvSpPr>
          <p:nvPr/>
        </p:nvSpPr>
        <p:spPr bwMode="auto">
          <a:xfrm>
            <a:off x="605375" y="6144817"/>
            <a:ext cx="7727951" cy="553640"/>
          </a:xfrm>
          <a:prstGeom prst="roundRect">
            <a:avLst>
              <a:gd name="adj" fmla="val 16667"/>
            </a:avLst>
          </a:prstGeom>
          <a:noFill/>
          <a:ln w="19050">
            <a:solidFill>
              <a:schemeClr val="tx1"/>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prstClr val="white"/>
              </a:solidFill>
              <a:ea typeface="MS PGothic"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sz="half" idx="4294967295"/>
          </p:nvPr>
        </p:nvSpPr>
        <p:spPr>
          <a:xfrm>
            <a:off x="376776" y="1188250"/>
            <a:ext cx="8411633" cy="1223963"/>
          </a:xfrm>
          <a:solidFill>
            <a:schemeClr val="accent3">
              <a:lumMod val="20000"/>
              <a:lumOff val="80000"/>
            </a:schemeClr>
          </a:solidFill>
          <a:ln w="19050">
            <a:solidFill>
              <a:schemeClr val="accent3">
                <a:lumMod val="75000"/>
              </a:schemeClr>
            </a:solidFill>
          </a:ln>
        </p:spPr>
        <p:txBody>
          <a:bodyPr>
            <a:noAutofit/>
          </a:bodyPr>
          <a:lstStyle/>
          <a:p>
            <a:pPr>
              <a:buFont typeface="Arial" pitchFamily="34" charset="0"/>
              <a:buChar char="•"/>
              <a:defRPr/>
            </a:pPr>
            <a:r>
              <a:rPr lang="en-US" sz="2000" smtClean="0">
                <a:ea typeface="ＭＳ Ｐゴシック" pitchFamily="34" charset="-128"/>
              </a:rPr>
              <a:t>Onvolledig RBTB</a:t>
            </a:r>
          </a:p>
          <a:p>
            <a:pPr>
              <a:buFont typeface="Arial" pitchFamily="34" charset="0"/>
              <a:buChar char="•"/>
              <a:defRPr/>
            </a:pPr>
            <a:r>
              <a:rPr lang="ja-JP" altLang="en-US" sz="2000" smtClean="0">
                <a:ea typeface="ＭＳ Ｐゴシック" pitchFamily="34" charset="-128"/>
              </a:rPr>
              <a:t>“</a:t>
            </a:r>
            <a:r>
              <a:rPr lang="en-US" altLang="ja-JP" sz="2000" smtClean="0">
                <a:ea typeface="ＭＳ Ｐゴシック" pitchFamily="34" charset="-128"/>
              </a:rPr>
              <a:t>Epsilon</a:t>
            </a:r>
            <a:r>
              <a:rPr lang="ja-JP" altLang="en-US" sz="2000" smtClean="0">
                <a:ea typeface="ＭＳ Ｐゴシック" pitchFamily="34" charset="-128"/>
              </a:rPr>
              <a:t>”</a:t>
            </a:r>
            <a:r>
              <a:rPr lang="en-US" altLang="ja-JP" sz="2000" smtClean="0">
                <a:ea typeface="ＭＳ Ｐゴシック" pitchFamily="34" charset="-128"/>
              </a:rPr>
              <a:t> golven in afl. V1 tot V3: laaggevolteerde fragmentatie op einde van QRS complex</a:t>
            </a:r>
          </a:p>
          <a:p>
            <a:pPr>
              <a:buFont typeface="Arial" pitchFamily="34" charset="0"/>
              <a:buChar char="•"/>
              <a:defRPr/>
            </a:pPr>
            <a:r>
              <a:rPr lang="en-US" sz="2000" smtClean="0">
                <a:ea typeface="ＭＳ Ｐゴシック" pitchFamily="34" charset="-128"/>
              </a:rPr>
              <a:t>Negatieve T toppen rechter precordialen</a:t>
            </a:r>
          </a:p>
        </p:txBody>
      </p:sp>
      <p:sp>
        <p:nvSpPr>
          <p:cNvPr id="90115" name="Title 21"/>
          <p:cNvSpPr>
            <a:spLocks/>
          </p:cNvSpPr>
          <p:nvPr/>
        </p:nvSpPr>
        <p:spPr bwMode="auto">
          <a:xfrm>
            <a:off x="315384" y="158360"/>
            <a:ext cx="8475133" cy="783431"/>
          </a:xfrm>
          <a:prstGeom prst="rect">
            <a:avLst/>
          </a:prstGeom>
          <a:solidFill>
            <a:srgbClr val="E60202"/>
          </a:solidFill>
          <a:ln w="19050">
            <a:solidFill>
              <a:srgbClr val="800000"/>
            </a:solidFill>
            <a:miter lim="800000"/>
            <a:headEnd/>
            <a:tailEnd/>
          </a:ln>
        </p:spPr>
        <p:txBody>
          <a:bodyPr anchor="ctr"/>
          <a:lstStyle/>
          <a:p>
            <a:pPr algn="ctr" defTabSz="457200" fontAlgn="base">
              <a:lnSpc>
                <a:spcPct val="90000"/>
              </a:lnSpc>
              <a:spcBef>
                <a:spcPct val="0"/>
              </a:spcBef>
              <a:spcAft>
                <a:spcPct val="0"/>
              </a:spcAft>
            </a:pPr>
            <a:r>
              <a:rPr lang="fr-BE" sz="3600" smtClean="0">
                <a:solidFill>
                  <a:prstClr val="white"/>
                </a:solidFill>
                <a:ea typeface="MS PGothic" pitchFamily="34" charset="-128"/>
              </a:rPr>
              <a:t>K63 - </a:t>
            </a:r>
            <a:r>
              <a:rPr lang="en-US" sz="3600" smtClean="0">
                <a:solidFill>
                  <a:prstClr val="white"/>
                </a:solidFill>
                <a:ea typeface="MS PGothic" pitchFamily="34" charset="-128"/>
              </a:rPr>
              <a:t>Aritmogene rechterkamer cardiomyopathie</a:t>
            </a:r>
          </a:p>
        </p:txBody>
      </p:sp>
      <p:sp>
        <p:nvSpPr>
          <p:cNvPr id="90116" name="TextBox 14"/>
          <p:cNvSpPr txBox="1">
            <a:spLocks noChangeArrowheads="1"/>
          </p:cNvSpPr>
          <p:nvPr/>
        </p:nvSpPr>
        <p:spPr bwMode="auto">
          <a:xfrm>
            <a:off x="313268" y="5594756"/>
            <a:ext cx="8485717" cy="1323439"/>
          </a:xfrm>
          <a:prstGeom prst="rect">
            <a:avLst/>
          </a:prstGeom>
          <a:noFill/>
          <a:ln w="9525">
            <a:noFill/>
            <a:miter lim="800000"/>
            <a:headEnd/>
            <a:tailEnd/>
          </a:ln>
        </p:spPr>
        <p:txBody>
          <a:bodyPr>
            <a:spAutoFit/>
          </a:bodyPr>
          <a:lstStyle/>
          <a:p>
            <a:pPr algn="ctr" defTabSz="457200" fontAlgn="base">
              <a:spcBef>
                <a:spcPct val="0"/>
              </a:spcBef>
              <a:spcAft>
                <a:spcPct val="0"/>
              </a:spcAft>
            </a:pPr>
            <a:r>
              <a:rPr lang="en-US" sz="2000" smtClean="0">
                <a:solidFill>
                  <a:srgbClr val="262626"/>
                </a:solidFill>
                <a:ea typeface="MS PGothic" pitchFamily="34" charset="-128"/>
              </a:rPr>
              <a:t>Vervanging van spierweefsel in de rechter kamer door vetweefsel en bindweefsel</a:t>
            </a:r>
          </a:p>
          <a:p>
            <a:pPr algn="ctr" defTabSz="457200" fontAlgn="base">
              <a:spcBef>
                <a:spcPct val="0"/>
              </a:spcBef>
              <a:spcAft>
                <a:spcPct val="0"/>
              </a:spcAft>
            </a:pPr>
            <a:r>
              <a:rPr lang="en-US" sz="2000" smtClean="0">
                <a:solidFill>
                  <a:srgbClr val="262626"/>
                </a:solidFill>
                <a:ea typeface="MS PGothic" pitchFamily="34" charset="-128"/>
              </a:rPr>
              <a:t>Vaak gecompliceerd door ventrikeltachycardie uit de rechter kamer (LBTB morfologie) </a:t>
            </a:r>
          </a:p>
        </p:txBody>
      </p:sp>
      <p:sp>
        <p:nvSpPr>
          <p:cNvPr id="14" name="Rounded Rectangle 13"/>
          <p:cNvSpPr>
            <a:spLocks noChangeArrowheads="1"/>
          </p:cNvSpPr>
          <p:nvPr/>
        </p:nvSpPr>
        <p:spPr bwMode="auto">
          <a:xfrm>
            <a:off x="357717" y="5523316"/>
            <a:ext cx="8407400" cy="1110853"/>
          </a:xfrm>
          <a:prstGeom prst="roundRect">
            <a:avLst>
              <a:gd name="adj" fmla="val 16667"/>
            </a:avLst>
          </a:prstGeom>
          <a:noFill/>
          <a:ln w="19050">
            <a:solidFill>
              <a:schemeClr val="tx1"/>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prstClr val="white"/>
              </a:solidFill>
              <a:ea typeface="MS PGothic" pitchFamily="34" charset="-128"/>
            </a:endParaRPr>
          </a:p>
        </p:txBody>
      </p:sp>
      <p:pic>
        <p:nvPicPr>
          <p:cNvPr id="90118" name="Picture 7" descr="ARVC-ECG-De-Rycke-Vincent"/>
          <p:cNvPicPr>
            <a:picLocks noChangeAspect="1" noChangeArrowheads="1"/>
          </p:cNvPicPr>
          <p:nvPr/>
        </p:nvPicPr>
        <p:blipFill>
          <a:blip r:embed="rId2" cstate="print"/>
          <a:srcRect/>
          <a:stretch>
            <a:fillRect/>
          </a:stretch>
        </p:blipFill>
        <p:spPr bwMode="auto">
          <a:xfrm>
            <a:off x="427568" y="2609851"/>
            <a:ext cx="8206317" cy="2634854"/>
          </a:xfrm>
          <a:prstGeom prst="rect">
            <a:avLst/>
          </a:prstGeom>
          <a:noFill/>
          <a:ln w="9525">
            <a:solidFill>
              <a:srgbClr val="000066"/>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sz="half" idx="4294967295"/>
          </p:nvPr>
        </p:nvSpPr>
        <p:spPr>
          <a:xfrm>
            <a:off x="376776" y="1092996"/>
            <a:ext cx="8411633" cy="1389460"/>
          </a:xfrm>
          <a:solidFill>
            <a:schemeClr val="accent3">
              <a:lumMod val="20000"/>
              <a:lumOff val="80000"/>
            </a:schemeClr>
          </a:solidFill>
          <a:ln w="19050">
            <a:solidFill>
              <a:schemeClr val="accent3">
                <a:lumMod val="75000"/>
              </a:schemeClr>
            </a:solidFill>
          </a:ln>
        </p:spPr>
        <p:txBody>
          <a:bodyPr>
            <a:noAutofit/>
          </a:bodyPr>
          <a:lstStyle/>
          <a:p>
            <a:pPr>
              <a:buFont typeface="Arial" pitchFamily="34" charset="0"/>
              <a:buChar char="•"/>
              <a:defRPr/>
            </a:pPr>
            <a:r>
              <a:rPr lang="en-US" sz="2000" smtClean="0">
                <a:ea typeface="ＭＳ Ｐゴシック" pitchFamily="34" charset="-128"/>
              </a:rPr>
              <a:t>ECG afwijking kan transient zijn</a:t>
            </a:r>
          </a:p>
          <a:p>
            <a:pPr>
              <a:buFont typeface="Arial" pitchFamily="34" charset="0"/>
              <a:buChar char="•"/>
              <a:defRPr/>
            </a:pPr>
            <a:r>
              <a:rPr lang="ja-JP" altLang="en-US" sz="2000" smtClean="0">
                <a:ea typeface="ＭＳ Ｐゴシック" pitchFamily="34" charset="-128"/>
              </a:rPr>
              <a:t>“</a:t>
            </a:r>
            <a:r>
              <a:rPr lang="en-US" altLang="ja-JP" sz="2000" smtClean="0">
                <a:ea typeface="ＭＳ Ｐゴシック" pitchFamily="34" charset="-128"/>
              </a:rPr>
              <a:t>RBTB</a:t>
            </a:r>
            <a:r>
              <a:rPr lang="ja-JP" altLang="en-US" sz="2000" smtClean="0">
                <a:ea typeface="ＭＳ Ｐゴシック" pitchFamily="34" charset="-128"/>
              </a:rPr>
              <a:t>”</a:t>
            </a:r>
            <a:r>
              <a:rPr lang="en-US" altLang="ja-JP" sz="2000" smtClean="0">
                <a:ea typeface="ＭＳ Ｐゴシック" pitchFamily="34" charset="-128"/>
              </a:rPr>
              <a:t> patroon maar enkel in V1-V3</a:t>
            </a:r>
          </a:p>
          <a:p>
            <a:pPr>
              <a:buFont typeface="Arial" pitchFamily="34" charset="0"/>
              <a:buChar char="•"/>
              <a:defRPr/>
            </a:pPr>
            <a:r>
              <a:rPr lang="en-US" sz="2000" smtClean="0">
                <a:ea typeface="ＭＳ Ｐゴシック" pitchFamily="34" charset="-128"/>
              </a:rPr>
              <a:t>Prominente J golf in V1-V3</a:t>
            </a:r>
          </a:p>
          <a:p>
            <a:pPr>
              <a:buFont typeface="Arial" pitchFamily="34" charset="0"/>
              <a:buChar char="•"/>
              <a:defRPr/>
            </a:pPr>
            <a:r>
              <a:rPr lang="en-US" sz="2000" smtClean="0">
                <a:ea typeface="ＭＳ Ｐゴシック" pitchFamily="34" charset="-128"/>
              </a:rPr>
              <a:t>Convexe ST segment elevatie (</a:t>
            </a:r>
            <a:r>
              <a:rPr lang="ja-JP" altLang="en-US" sz="2000" smtClean="0">
                <a:ea typeface="ＭＳ Ｐゴシック" pitchFamily="34" charset="-128"/>
              </a:rPr>
              <a:t>“</a:t>
            </a:r>
            <a:r>
              <a:rPr lang="en-US" altLang="ja-JP" sz="2000" smtClean="0">
                <a:ea typeface="ＭＳ Ｐゴシック" pitchFamily="34" charset="-128"/>
              </a:rPr>
              <a:t>coved</a:t>
            </a:r>
            <a:r>
              <a:rPr lang="ja-JP" altLang="en-US" sz="2000" smtClean="0">
                <a:ea typeface="ＭＳ Ｐゴシック" pitchFamily="34" charset="-128"/>
              </a:rPr>
              <a:t>”</a:t>
            </a:r>
            <a:r>
              <a:rPr lang="en-US" altLang="ja-JP" sz="2000" smtClean="0">
                <a:ea typeface="ＭＳ Ｐゴシック" pitchFamily="34" charset="-128"/>
              </a:rPr>
              <a:t>) doorlopend in een negatieve T golf in V1-V3</a:t>
            </a:r>
            <a:endParaRPr lang="en-US" sz="2000" smtClean="0">
              <a:ea typeface="ＭＳ Ｐゴシック" pitchFamily="34" charset="-128"/>
            </a:endParaRPr>
          </a:p>
        </p:txBody>
      </p:sp>
      <p:sp>
        <p:nvSpPr>
          <p:cNvPr id="91139" name="Title 21"/>
          <p:cNvSpPr>
            <a:spLocks/>
          </p:cNvSpPr>
          <p:nvPr/>
        </p:nvSpPr>
        <p:spPr bwMode="auto">
          <a:xfrm>
            <a:off x="315384" y="158360"/>
            <a:ext cx="8475133" cy="783431"/>
          </a:xfrm>
          <a:prstGeom prst="rect">
            <a:avLst/>
          </a:prstGeom>
          <a:solidFill>
            <a:srgbClr val="E60202"/>
          </a:solidFill>
          <a:ln w="19050">
            <a:solidFill>
              <a:srgbClr val="800000"/>
            </a:solidFill>
            <a:miter lim="800000"/>
            <a:headEnd/>
            <a:tailEnd/>
          </a:ln>
        </p:spPr>
        <p:txBody>
          <a:bodyPr anchor="ctr"/>
          <a:lstStyle/>
          <a:p>
            <a:pPr algn="ctr" defTabSz="457200" fontAlgn="base">
              <a:spcBef>
                <a:spcPct val="0"/>
              </a:spcBef>
              <a:spcAft>
                <a:spcPct val="0"/>
              </a:spcAft>
            </a:pPr>
            <a:r>
              <a:rPr lang="fr-BE" sz="3600" smtClean="0">
                <a:solidFill>
                  <a:prstClr val="white"/>
                </a:solidFill>
                <a:ea typeface="MS PGothic" pitchFamily="34" charset="-128"/>
              </a:rPr>
              <a:t>K64 - </a:t>
            </a:r>
            <a:r>
              <a:rPr lang="en-US" sz="3600" smtClean="0">
                <a:solidFill>
                  <a:prstClr val="white"/>
                </a:solidFill>
                <a:ea typeface="MS PGothic" pitchFamily="34" charset="-128"/>
              </a:rPr>
              <a:t>Brugada syndroom (BS)</a:t>
            </a:r>
          </a:p>
        </p:txBody>
      </p:sp>
      <p:sp>
        <p:nvSpPr>
          <p:cNvPr id="91140" name="TextBox 14"/>
          <p:cNvSpPr txBox="1">
            <a:spLocks noChangeArrowheads="1"/>
          </p:cNvSpPr>
          <p:nvPr/>
        </p:nvSpPr>
        <p:spPr bwMode="auto">
          <a:xfrm>
            <a:off x="702736" y="5535218"/>
            <a:ext cx="7662333" cy="1200329"/>
          </a:xfrm>
          <a:prstGeom prst="rect">
            <a:avLst/>
          </a:prstGeom>
          <a:noFill/>
          <a:ln w="9525">
            <a:noFill/>
            <a:miter lim="800000"/>
            <a:headEnd/>
            <a:tailEnd/>
          </a:ln>
        </p:spPr>
        <p:txBody>
          <a:bodyPr>
            <a:spAutoFit/>
          </a:bodyPr>
          <a:lstStyle/>
          <a:p>
            <a:pPr algn="ctr" defTabSz="457200" fontAlgn="base">
              <a:spcBef>
                <a:spcPct val="0"/>
              </a:spcBef>
              <a:spcAft>
                <a:spcPct val="0"/>
              </a:spcAft>
            </a:pPr>
            <a:r>
              <a:rPr lang="en-US" smtClean="0">
                <a:solidFill>
                  <a:srgbClr val="262626"/>
                </a:solidFill>
                <a:ea typeface="MS PGothic" pitchFamily="34" charset="-128"/>
              </a:rPr>
              <a:t>Verhoogd risico op plotse dood</a:t>
            </a:r>
          </a:p>
          <a:p>
            <a:pPr algn="ctr" defTabSz="457200" fontAlgn="base">
              <a:spcBef>
                <a:spcPct val="0"/>
              </a:spcBef>
              <a:spcAft>
                <a:spcPct val="0"/>
              </a:spcAft>
            </a:pPr>
            <a:r>
              <a:rPr lang="en-US" smtClean="0">
                <a:solidFill>
                  <a:srgbClr val="262626"/>
                </a:solidFill>
                <a:ea typeface="MS PGothic" pitchFamily="34" charset="-128"/>
              </a:rPr>
              <a:t>Familiaal autosomaal dominant, defect in natriumkanaal (SCN5A,...)</a:t>
            </a:r>
          </a:p>
          <a:p>
            <a:pPr algn="ctr" defTabSz="457200" fontAlgn="base">
              <a:spcBef>
                <a:spcPct val="0"/>
              </a:spcBef>
              <a:spcAft>
                <a:spcPct val="0"/>
              </a:spcAft>
            </a:pPr>
            <a:r>
              <a:rPr lang="en-US" smtClean="0">
                <a:solidFill>
                  <a:srgbClr val="262626"/>
                </a:solidFill>
                <a:ea typeface="MS PGothic" pitchFamily="34" charset="-128"/>
              </a:rPr>
              <a:t>Variable expressie en penetrantie </a:t>
            </a:r>
          </a:p>
          <a:p>
            <a:pPr algn="ctr" defTabSz="457200" fontAlgn="base">
              <a:spcBef>
                <a:spcPct val="0"/>
              </a:spcBef>
              <a:spcAft>
                <a:spcPct val="0"/>
              </a:spcAft>
            </a:pPr>
            <a:r>
              <a:rPr lang="en-US" smtClean="0">
                <a:solidFill>
                  <a:srgbClr val="262626"/>
                </a:solidFill>
                <a:ea typeface="MS PGothic" pitchFamily="34" charset="-128"/>
              </a:rPr>
              <a:t>1/2000, vnl. mannen (9:1)</a:t>
            </a:r>
          </a:p>
        </p:txBody>
      </p:sp>
      <p:sp>
        <p:nvSpPr>
          <p:cNvPr id="14" name="Rounded Rectangle 13"/>
          <p:cNvSpPr>
            <a:spLocks noChangeArrowheads="1"/>
          </p:cNvSpPr>
          <p:nvPr/>
        </p:nvSpPr>
        <p:spPr bwMode="auto">
          <a:xfrm>
            <a:off x="357717" y="5523316"/>
            <a:ext cx="8407400" cy="1110853"/>
          </a:xfrm>
          <a:prstGeom prst="roundRect">
            <a:avLst>
              <a:gd name="adj" fmla="val 16667"/>
            </a:avLst>
          </a:prstGeom>
          <a:noFill/>
          <a:ln w="19050">
            <a:solidFill>
              <a:schemeClr val="tx1"/>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prstClr val="white"/>
              </a:solidFill>
              <a:ea typeface="MS PGothic" pitchFamily="34" charset="-128"/>
            </a:endParaRPr>
          </a:p>
        </p:txBody>
      </p:sp>
      <p:pic>
        <p:nvPicPr>
          <p:cNvPr id="91142" name="Picture 20" descr="Brugada  Flederick Wim type 2 na ajm"/>
          <p:cNvPicPr>
            <a:picLocks noChangeAspect="1" noChangeArrowheads="1"/>
          </p:cNvPicPr>
          <p:nvPr/>
        </p:nvPicPr>
        <p:blipFill>
          <a:blip r:embed="rId2" cstate="print"/>
          <a:srcRect/>
          <a:stretch>
            <a:fillRect/>
          </a:stretch>
        </p:blipFill>
        <p:spPr bwMode="auto">
          <a:xfrm>
            <a:off x="167217" y="2731300"/>
            <a:ext cx="8712200" cy="2555081"/>
          </a:xfrm>
          <a:prstGeom prst="rect">
            <a:avLst/>
          </a:prstGeom>
          <a:noFill/>
          <a:ln w="9525">
            <a:solidFill>
              <a:srgbClr val="000066"/>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Type I- Diagnostic</a:t>
            </a:r>
          </a:p>
        </p:txBody>
      </p:sp>
      <p:sp>
        <p:nvSpPr>
          <p:cNvPr id="6147" name="Rectangle 3"/>
          <p:cNvSpPr>
            <a:spLocks noGrp="1" noChangeArrowheads="1"/>
          </p:cNvSpPr>
          <p:nvPr>
            <p:ph type="body" idx="1"/>
          </p:nvPr>
        </p:nvSpPr>
        <p:spPr>
          <a:xfrm>
            <a:off x="304800" y="1447800"/>
            <a:ext cx="4114800" cy="4602163"/>
          </a:xfrm>
        </p:spPr>
        <p:txBody>
          <a:bodyPr/>
          <a:lstStyle/>
          <a:p>
            <a:pPr>
              <a:lnSpc>
                <a:spcPct val="80000"/>
              </a:lnSpc>
            </a:pPr>
            <a:r>
              <a:rPr lang="en-US" sz="2400"/>
              <a:t>V1-V3 (as least two leads) ST segment elevation &gt;2mm, “coved” shape, inverted T-wave.</a:t>
            </a:r>
          </a:p>
          <a:p>
            <a:pPr>
              <a:lnSpc>
                <a:spcPct val="80000"/>
              </a:lnSpc>
            </a:pPr>
            <a:r>
              <a:rPr lang="en-US" sz="2400"/>
              <a:t>Coupled with </a:t>
            </a:r>
          </a:p>
          <a:p>
            <a:pPr lvl="1">
              <a:lnSpc>
                <a:spcPct val="80000"/>
              </a:lnSpc>
            </a:pPr>
            <a:r>
              <a:rPr lang="en-US" sz="2000"/>
              <a:t>Documented VFib</a:t>
            </a:r>
          </a:p>
          <a:p>
            <a:pPr lvl="1">
              <a:lnSpc>
                <a:spcPct val="80000"/>
              </a:lnSpc>
            </a:pPr>
            <a:r>
              <a:rPr lang="en-US" sz="2000"/>
              <a:t>Polymorphic VT</a:t>
            </a:r>
          </a:p>
          <a:p>
            <a:pPr lvl="1">
              <a:lnSpc>
                <a:spcPct val="80000"/>
              </a:lnSpc>
            </a:pPr>
            <a:r>
              <a:rPr lang="en-US" sz="2000"/>
              <a:t>FH of sudden cardiac death &lt;45 yo</a:t>
            </a:r>
          </a:p>
          <a:p>
            <a:pPr lvl="1">
              <a:lnSpc>
                <a:spcPct val="80000"/>
              </a:lnSpc>
            </a:pPr>
            <a:r>
              <a:rPr lang="en-US" sz="2000"/>
              <a:t>Type I EKG in family members</a:t>
            </a:r>
          </a:p>
          <a:p>
            <a:pPr lvl="1">
              <a:lnSpc>
                <a:spcPct val="80000"/>
              </a:lnSpc>
            </a:pPr>
            <a:r>
              <a:rPr lang="en-US" sz="2000"/>
              <a:t>VT inducable in EP lab</a:t>
            </a:r>
          </a:p>
          <a:p>
            <a:pPr lvl="1">
              <a:lnSpc>
                <a:spcPct val="80000"/>
              </a:lnSpc>
            </a:pPr>
            <a:r>
              <a:rPr lang="en-US" sz="2000"/>
              <a:t>Syncope</a:t>
            </a:r>
          </a:p>
          <a:p>
            <a:pPr lvl="1">
              <a:lnSpc>
                <a:spcPct val="80000"/>
              </a:lnSpc>
            </a:pPr>
            <a:r>
              <a:rPr lang="en-US" sz="2000"/>
              <a:t>Nocturnal agonal respiration</a:t>
            </a:r>
          </a:p>
        </p:txBody>
      </p:sp>
      <p:pic>
        <p:nvPicPr>
          <p:cNvPr id="6148" name="Picture 4"/>
          <p:cNvPicPr>
            <a:picLocks noChangeAspect="1" noChangeArrowheads="1"/>
          </p:cNvPicPr>
          <p:nvPr/>
        </p:nvPicPr>
        <p:blipFill>
          <a:blip r:embed="rId2" cstate="print"/>
          <a:srcRect/>
          <a:stretch>
            <a:fillRect/>
          </a:stretch>
        </p:blipFill>
        <p:spPr bwMode="auto">
          <a:xfrm>
            <a:off x="4876800" y="1524000"/>
            <a:ext cx="3151188"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Types II and III- Suggestive</a:t>
            </a:r>
          </a:p>
        </p:txBody>
      </p:sp>
      <p:sp>
        <p:nvSpPr>
          <p:cNvPr id="9219" name="Rectangle 3"/>
          <p:cNvSpPr>
            <a:spLocks noGrp="1" noChangeArrowheads="1"/>
          </p:cNvSpPr>
          <p:nvPr>
            <p:ph type="body" idx="1"/>
          </p:nvPr>
        </p:nvSpPr>
        <p:spPr>
          <a:xfrm>
            <a:off x="457200" y="1600200"/>
            <a:ext cx="4114800" cy="4648200"/>
          </a:xfrm>
        </p:spPr>
        <p:txBody>
          <a:bodyPr/>
          <a:lstStyle/>
          <a:p>
            <a:r>
              <a:rPr lang="en-US" sz="2400"/>
              <a:t>II: V1-V3 ST segment elevation &gt;2mm, “saddleback” shape, pos or biphasic T.</a:t>
            </a:r>
          </a:p>
          <a:p>
            <a:r>
              <a:rPr lang="en-US" sz="2400"/>
              <a:t>III: &lt;1 mm elevation, either coved or saddleback.</a:t>
            </a:r>
            <a:r>
              <a:rPr lang="en-US"/>
              <a:t> </a:t>
            </a:r>
          </a:p>
        </p:txBody>
      </p:sp>
      <p:pic>
        <p:nvPicPr>
          <p:cNvPr id="9220" name="Picture 4"/>
          <p:cNvPicPr>
            <a:picLocks noChangeAspect="1" noChangeArrowheads="1"/>
          </p:cNvPicPr>
          <p:nvPr/>
        </p:nvPicPr>
        <p:blipFill>
          <a:blip r:embed="rId2" cstate="print"/>
          <a:srcRect/>
          <a:stretch>
            <a:fillRect/>
          </a:stretch>
        </p:blipFill>
        <p:spPr bwMode="auto">
          <a:xfrm>
            <a:off x="4254500" y="1524000"/>
            <a:ext cx="3794125"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sz="half" idx="4294967295"/>
          </p:nvPr>
        </p:nvSpPr>
        <p:spPr>
          <a:xfrm>
            <a:off x="376776" y="1176338"/>
            <a:ext cx="8411633" cy="667941"/>
          </a:xfrm>
          <a:solidFill>
            <a:schemeClr val="accent3">
              <a:lumMod val="20000"/>
              <a:lumOff val="80000"/>
            </a:schemeClr>
          </a:solidFill>
          <a:ln w="19050">
            <a:solidFill>
              <a:schemeClr val="accent3">
                <a:lumMod val="75000"/>
              </a:schemeClr>
            </a:solidFill>
          </a:ln>
        </p:spPr>
        <p:txBody>
          <a:bodyPr>
            <a:noAutofit/>
          </a:bodyPr>
          <a:lstStyle/>
          <a:p>
            <a:pPr>
              <a:defRPr/>
            </a:pPr>
            <a:r>
              <a:rPr lang="en-US" sz="2000" dirty="0" err="1">
                <a:ea typeface="ＭＳ Ｐゴシック" charset="0"/>
              </a:rPr>
              <a:t>QTc</a:t>
            </a:r>
            <a:r>
              <a:rPr lang="en-US" sz="2000" dirty="0">
                <a:ea typeface="ＭＳ Ｐゴシック" charset="0"/>
              </a:rPr>
              <a:t> </a:t>
            </a:r>
            <a:r>
              <a:rPr lang="en-US" sz="2000" dirty="0" smtClean="0">
                <a:ea typeface="ＭＳ Ｐゴシック" charset="0"/>
              </a:rPr>
              <a:t>&gt; 440 </a:t>
            </a:r>
            <a:r>
              <a:rPr lang="en-US" sz="2000" dirty="0" err="1" smtClean="0">
                <a:ea typeface="ＭＳ Ｐゴシック" charset="0"/>
              </a:rPr>
              <a:t>ms</a:t>
            </a:r>
            <a:r>
              <a:rPr lang="en-US" sz="2000" dirty="0" smtClean="0">
                <a:ea typeface="ＭＳ Ｐゴシック" charset="0"/>
              </a:rPr>
              <a:t> </a:t>
            </a:r>
            <a:r>
              <a:rPr lang="en-US" sz="2000" dirty="0">
                <a:ea typeface="ＭＳ Ｐゴシック" charset="0"/>
              </a:rPr>
              <a:t>(man), </a:t>
            </a:r>
            <a:r>
              <a:rPr lang="en-US" sz="2000" dirty="0" err="1">
                <a:ea typeface="ＭＳ Ｐゴシック" charset="0"/>
              </a:rPr>
              <a:t>QTc</a:t>
            </a:r>
            <a:r>
              <a:rPr lang="en-US" sz="2000" dirty="0">
                <a:ea typeface="ＭＳ Ｐゴシック" charset="0"/>
              </a:rPr>
              <a:t> </a:t>
            </a:r>
            <a:r>
              <a:rPr lang="en-US" sz="2000" dirty="0" smtClean="0">
                <a:ea typeface="ＭＳ Ｐゴシック" charset="0"/>
              </a:rPr>
              <a:t>&gt; 460 </a:t>
            </a:r>
            <a:r>
              <a:rPr lang="en-US" sz="2000" dirty="0" err="1" smtClean="0">
                <a:ea typeface="ＭＳ Ｐゴシック" charset="0"/>
              </a:rPr>
              <a:t>ms</a:t>
            </a:r>
            <a:r>
              <a:rPr lang="en-US" sz="2000" dirty="0" smtClean="0">
                <a:ea typeface="ＭＳ Ｐゴシック" charset="0"/>
              </a:rPr>
              <a:t> </a:t>
            </a:r>
            <a:r>
              <a:rPr lang="en-US" sz="2000" dirty="0">
                <a:ea typeface="ＭＳ Ｐゴシック" charset="0"/>
              </a:rPr>
              <a:t>(</a:t>
            </a:r>
            <a:r>
              <a:rPr lang="en-US" sz="2000" dirty="0" err="1">
                <a:ea typeface="ＭＳ Ｐゴシック" charset="0"/>
              </a:rPr>
              <a:t>vrouw</a:t>
            </a:r>
            <a:r>
              <a:rPr lang="en-US" sz="2000" dirty="0">
                <a:ea typeface="ＭＳ Ｐゴシック" charset="0"/>
              </a:rPr>
              <a:t>)</a:t>
            </a:r>
          </a:p>
          <a:p>
            <a:pPr>
              <a:defRPr/>
            </a:pPr>
            <a:r>
              <a:rPr lang="en-US" sz="2000" dirty="0">
                <a:ea typeface="ＭＳ Ｐゴシック" charset="0"/>
              </a:rPr>
              <a:t>Brede of </a:t>
            </a:r>
            <a:r>
              <a:rPr lang="en-US" sz="2000" dirty="0" err="1">
                <a:ea typeface="ＭＳ Ｐゴシック" charset="0"/>
              </a:rPr>
              <a:t>gehaakte</a:t>
            </a:r>
            <a:r>
              <a:rPr lang="en-US" sz="2000" dirty="0">
                <a:ea typeface="ＭＳ Ｐゴシック" charset="0"/>
              </a:rPr>
              <a:t> T golf</a:t>
            </a:r>
          </a:p>
        </p:txBody>
      </p:sp>
      <p:sp>
        <p:nvSpPr>
          <p:cNvPr id="92163" name="Title 21"/>
          <p:cNvSpPr>
            <a:spLocks/>
          </p:cNvSpPr>
          <p:nvPr/>
        </p:nvSpPr>
        <p:spPr bwMode="auto">
          <a:xfrm>
            <a:off x="315384" y="158360"/>
            <a:ext cx="8475133" cy="783431"/>
          </a:xfrm>
          <a:prstGeom prst="rect">
            <a:avLst/>
          </a:prstGeom>
          <a:solidFill>
            <a:srgbClr val="E60202"/>
          </a:solidFill>
          <a:ln w="19050">
            <a:solidFill>
              <a:srgbClr val="800000"/>
            </a:solidFill>
            <a:miter lim="800000"/>
            <a:headEnd/>
            <a:tailEnd/>
          </a:ln>
        </p:spPr>
        <p:txBody>
          <a:bodyPr anchor="ctr"/>
          <a:lstStyle/>
          <a:p>
            <a:pPr algn="ctr" defTabSz="457200" fontAlgn="base">
              <a:spcBef>
                <a:spcPct val="0"/>
              </a:spcBef>
              <a:spcAft>
                <a:spcPct val="0"/>
              </a:spcAft>
            </a:pPr>
            <a:r>
              <a:rPr lang="fr-BE" sz="3600" smtClean="0">
                <a:solidFill>
                  <a:prstClr val="white"/>
                </a:solidFill>
                <a:ea typeface="MS PGothic" pitchFamily="34" charset="-128"/>
              </a:rPr>
              <a:t>K65 - </a:t>
            </a:r>
            <a:r>
              <a:rPr lang="en-US" sz="3600" smtClean="0">
                <a:solidFill>
                  <a:prstClr val="white"/>
                </a:solidFill>
                <a:ea typeface="MS PGothic" pitchFamily="34" charset="-128"/>
              </a:rPr>
              <a:t>Lang QT syndroom (LQTS)</a:t>
            </a:r>
          </a:p>
        </p:txBody>
      </p:sp>
      <p:sp>
        <p:nvSpPr>
          <p:cNvPr id="92164" name="TextBox 14"/>
          <p:cNvSpPr txBox="1">
            <a:spLocks noChangeArrowheads="1"/>
          </p:cNvSpPr>
          <p:nvPr/>
        </p:nvSpPr>
        <p:spPr bwMode="auto">
          <a:xfrm>
            <a:off x="660400" y="4987535"/>
            <a:ext cx="8170333" cy="2031325"/>
          </a:xfrm>
          <a:prstGeom prst="rect">
            <a:avLst/>
          </a:prstGeom>
          <a:noFill/>
          <a:ln w="9525">
            <a:noFill/>
            <a:miter lim="800000"/>
            <a:headEnd/>
            <a:tailEnd/>
          </a:ln>
        </p:spPr>
        <p:txBody>
          <a:bodyPr>
            <a:spAutoFit/>
          </a:bodyPr>
          <a:lstStyle/>
          <a:p>
            <a:pPr defTabSz="457200" fontAlgn="base">
              <a:spcBef>
                <a:spcPct val="0"/>
              </a:spcBef>
              <a:spcAft>
                <a:spcPct val="0"/>
              </a:spcAft>
            </a:pPr>
            <a:r>
              <a:rPr lang="en-US" smtClean="0">
                <a:solidFill>
                  <a:srgbClr val="262626"/>
                </a:solidFill>
                <a:ea typeface="MS PGothic" pitchFamily="34" charset="-128"/>
              </a:rPr>
              <a:t>Familiaal LQTS (aangeboren channelopathie): </a:t>
            </a:r>
          </a:p>
          <a:p>
            <a:pPr defTabSz="457200" fontAlgn="base">
              <a:spcBef>
                <a:spcPct val="0"/>
              </a:spcBef>
              <a:spcAft>
                <a:spcPct val="0"/>
              </a:spcAft>
            </a:pPr>
            <a:r>
              <a:rPr lang="en-US" smtClean="0">
                <a:solidFill>
                  <a:srgbClr val="262626"/>
                </a:solidFill>
                <a:ea typeface="MS PGothic" pitchFamily="34" charset="-128"/>
              </a:rPr>
              <a:t>		1/5000</a:t>
            </a:r>
          </a:p>
          <a:p>
            <a:pPr defTabSz="457200" fontAlgn="base">
              <a:spcBef>
                <a:spcPct val="0"/>
              </a:spcBef>
              <a:spcAft>
                <a:spcPct val="0"/>
              </a:spcAft>
            </a:pPr>
            <a:r>
              <a:rPr lang="en-US" smtClean="0">
                <a:solidFill>
                  <a:srgbClr val="262626"/>
                </a:solidFill>
                <a:ea typeface="MS PGothic" pitchFamily="34" charset="-128"/>
              </a:rPr>
              <a:t>		14 types (Na, K); 90% LQTS 1, 2 en 3</a:t>
            </a:r>
          </a:p>
          <a:p>
            <a:pPr defTabSz="457200" fontAlgn="base">
              <a:spcBef>
                <a:spcPct val="0"/>
              </a:spcBef>
              <a:spcAft>
                <a:spcPct val="0"/>
              </a:spcAft>
            </a:pPr>
            <a:r>
              <a:rPr lang="en-US" smtClean="0">
                <a:solidFill>
                  <a:srgbClr val="262626"/>
                </a:solidFill>
                <a:ea typeface="MS PGothic" pitchFamily="34" charset="-128"/>
              </a:rPr>
              <a:t>Verworven LQTS:</a:t>
            </a:r>
          </a:p>
          <a:p>
            <a:pPr defTabSz="457200" fontAlgn="base">
              <a:spcBef>
                <a:spcPct val="0"/>
              </a:spcBef>
              <a:spcAft>
                <a:spcPct val="0"/>
              </a:spcAft>
            </a:pPr>
            <a:r>
              <a:rPr lang="en-US" smtClean="0">
                <a:solidFill>
                  <a:srgbClr val="262626"/>
                </a:solidFill>
                <a:ea typeface="MS PGothic" pitchFamily="34" charset="-128"/>
              </a:rPr>
              <a:t>		medicatie (www.QTdrugs.org): anti-aritmica, 				antidepressiva, antibiotica, antihistaminica,…</a:t>
            </a:r>
          </a:p>
          <a:p>
            <a:pPr defTabSz="457200" fontAlgn="base">
              <a:spcBef>
                <a:spcPct val="0"/>
              </a:spcBef>
              <a:spcAft>
                <a:spcPct val="0"/>
              </a:spcAft>
            </a:pPr>
            <a:r>
              <a:rPr lang="en-US" smtClean="0">
                <a:solidFill>
                  <a:srgbClr val="262626"/>
                </a:solidFill>
                <a:ea typeface="MS PGothic" pitchFamily="34" charset="-128"/>
              </a:rPr>
              <a:t>		elektrolyten: hypokaliëmie,…</a:t>
            </a:r>
          </a:p>
        </p:txBody>
      </p:sp>
      <p:sp>
        <p:nvSpPr>
          <p:cNvPr id="14" name="Rounded Rectangle 13"/>
          <p:cNvSpPr>
            <a:spLocks noChangeArrowheads="1"/>
          </p:cNvSpPr>
          <p:nvPr/>
        </p:nvSpPr>
        <p:spPr bwMode="auto">
          <a:xfrm>
            <a:off x="357717" y="4882753"/>
            <a:ext cx="8407400" cy="1690688"/>
          </a:xfrm>
          <a:prstGeom prst="roundRect">
            <a:avLst>
              <a:gd name="adj" fmla="val 16667"/>
            </a:avLst>
          </a:prstGeom>
          <a:noFill/>
          <a:ln w="19050">
            <a:solidFill>
              <a:schemeClr val="tx1"/>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prstClr val="white"/>
              </a:solidFill>
              <a:ea typeface="MS PGothic" pitchFamily="34" charset="-128"/>
            </a:endParaRPr>
          </a:p>
        </p:txBody>
      </p:sp>
      <p:pic>
        <p:nvPicPr>
          <p:cNvPr id="92166" name="Picture 9" descr="Astra-K65"/>
          <p:cNvPicPr>
            <a:picLocks noChangeAspect="1" noChangeArrowheads="1"/>
          </p:cNvPicPr>
          <p:nvPr/>
        </p:nvPicPr>
        <p:blipFill>
          <a:blip r:embed="rId2" cstate="print"/>
          <a:srcRect/>
          <a:stretch>
            <a:fillRect/>
          </a:stretch>
        </p:blipFill>
        <p:spPr bwMode="auto">
          <a:xfrm>
            <a:off x="762003" y="1944291"/>
            <a:ext cx="7581900" cy="27134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sz="half" idx="4294967295"/>
          </p:nvPr>
        </p:nvSpPr>
        <p:spPr>
          <a:xfrm>
            <a:off x="376776" y="1128719"/>
            <a:ext cx="8411633" cy="2416969"/>
          </a:xfrm>
          <a:solidFill>
            <a:schemeClr val="accent3">
              <a:lumMod val="20000"/>
              <a:lumOff val="80000"/>
            </a:schemeClr>
          </a:solidFill>
          <a:ln w="19050">
            <a:solidFill>
              <a:schemeClr val="accent3">
                <a:lumMod val="75000"/>
              </a:schemeClr>
            </a:solidFill>
          </a:ln>
        </p:spPr>
        <p:txBody>
          <a:bodyPr>
            <a:noAutofit/>
          </a:bodyPr>
          <a:lstStyle/>
          <a:p>
            <a:pPr>
              <a:buFont typeface="Arial" pitchFamily="34" charset="0"/>
              <a:buChar char="•"/>
              <a:defRPr/>
            </a:pPr>
            <a:r>
              <a:rPr lang="en-US" sz="2000" smtClean="0">
                <a:ea typeface="ＭＳ Ｐゴシック" pitchFamily="34" charset="-128"/>
              </a:rPr>
              <a:t>Spitse, smalle T golven (zoals bij acute ischemie) met kort QT interval (i.t.t. tot ischemie)</a:t>
            </a:r>
          </a:p>
          <a:p>
            <a:pPr>
              <a:buFont typeface="Arial" pitchFamily="34" charset="0"/>
              <a:buChar char="•"/>
              <a:defRPr/>
            </a:pPr>
            <a:r>
              <a:rPr lang="en-US" sz="2000" smtClean="0">
                <a:ea typeface="ＭＳ Ｐゴシック" pitchFamily="34" charset="-128"/>
              </a:rPr>
              <a:t>P golf: breed, vermindering in amplitude tot verdwijnen van P golf</a:t>
            </a:r>
          </a:p>
          <a:p>
            <a:pPr>
              <a:buFont typeface="Arial" pitchFamily="34" charset="0"/>
              <a:buChar char="•"/>
              <a:defRPr/>
            </a:pPr>
            <a:r>
              <a:rPr lang="en-US" sz="2000" smtClean="0">
                <a:ea typeface="ＭＳ Ｐゴシック" pitchFamily="34" charset="-128"/>
              </a:rPr>
              <a:t>PR: verlenging</a:t>
            </a:r>
          </a:p>
          <a:p>
            <a:pPr>
              <a:buFont typeface="Arial" pitchFamily="34" charset="0"/>
              <a:buChar char="•"/>
              <a:defRPr/>
            </a:pPr>
            <a:r>
              <a:rPr lang="en-US" sz="2000" smtClean="0">
                <a:ea typeface="ＭＳ Ｐゴシック" pitchFamily="34" charset="-128"/>
              </a:rPr>
              <a:t>QRS: </a:t>
            </a:r>
            <a:r>
              <a:rPr lang="ja-JP" altLang="en-US" sz="2000" smtClean="0">
                <a:ea typeface="ＭＳ Ｐゴシック" pitchFamily="34" charset="-128"/>
              </a:rPr>
              <a:t>“</a:t>
            </a:r>
            <a:r>
              <a:rPr lang="en-US" altLang="ja-JP" sz="2000" smtClean="0">
                <a:ea typeface="ＭＳ Ｐゴシック" pitchFamily="34" charset="-128"/>
              </a:rPr>
              <a:t>slurring</a:t>
            </a:r>
            <a:r>
              <a:rPr lang="ja-JP" altLang="en-US" sz="2000" smtClean="0">
                <a:ea typeface="ＭＳ Ｐゴシック" pitchFamily="34" charset="-128"/>
              </a:rPr>
              <a:t>”</a:t>
            </a:r>
            <a:r>
              <a:rPr lang="en-US" altLang="ja-JP" sz="2000" smtClean="0">
                <a:ea typeface="ＭＳ Ｐゴシック" pitchFamily="34" charset="-128"/>
              </a:rPr>
              <a:t> i.e. terminaal deel verbreed </a:t>
            </a:r>
          </a:p>
          <a:p>
            <a:pPr>
              <a:buFont typeface="Arial" pitchFamily="34" charset="0"/>
              <a:buChar char="•"/>
              <a:defRPr/>
            </a:pPr>
            <a:r>
              <a:rPr lang="en-US" sz="2000" smtClean="0">
                <a:ea typeface="ＭＳ Ｐゴシック" pitchFamily="34" charset="-128"/>
              </a:rPr>
              <a:t>ST segment: </a:t>
            </a:r>
            <a:r>
              <a:rPr lang="ja-JP" altLang="en-US" sz="2000" smtClean="0">
                <a:ea typeface="ＭＳ Ｐゴシック" pitchFamily="34" charset="-128"/>
              </a:rPr>
              <a:t>“</a:t>
            </a:r>
            <a:r>
              <a:rPr lang="en-US" altLang="ja-JP" sz="2000" smtClean="0">
                <a:ea typeface="ＭＳ Ｐゴシック" pitchFamily="34" charset="-128"/>
              </a:rPr>
              <a:t>merging</a:t>
            </a:r>
            <a:r>
              <a:rPr lang="ja-JP" altLang="en-US" sz="2000" smtClean="0">
                <a:ea typeface="ＭＳ Ｐゴシック" pitchFamily="34" charset="-128"/>
              </a:rPr>
              <a:t>”</a:t>
            </a:r>
            <a:r>
              <a:rPr lang="en-US" altLang="ja-JP" sz="2000" smtClean="0">
                <a:ea typeface="ＭＳ Ｐゴシック" pitchFamily="34" charset="-128"/>
              </a:rPr>
              <a:t> tussen QRS en T (i.e. S loopt door in T zonder onderbreking)</a:t>
            </a:r>
          </a:p>
          <a:p>
            <a:pPr>
              <a:buFont typeface="Arial" pitchFamily="34" charset="0"/>
              <a:buChar char="•"/>
              <a:defRPr/>
            </a:pPr>
            <a:r>
              <a:rPr lang="en-US" sz="2000" smtClean="0">
                <a:ea typeface="ＭＳ Ｐゴシック" pitchFamily="34" charset="-128"/>
              </a:rPr>
              <a:t>T golf: </a:t>
            </a:r>
            <a:r>
              <a:rPr lang="ja-JP" altLang="en-US" sz="2000" smtClean="0">
                <a:ea typeface="ＭＳ Ｐゴシック" pitchFamily="34" charset="-128"/>
              </a:rPr>
              <a:t>“</a:t>
            </a:r>
            <a:r>
              <a:rPr lang="en-US" altLang="ja-JP" sz="2000" smtClean="0">
                <a:ea typeface="ＭＳ Ｐゴシック" pitchFamily="34" charset="-128"/>
              </a:rPr>
              <a:t>tenting</a:t>
            </a:r>
            <a:r>
              <a:rPr lang="ja-JP" altLang="en-US" sz="2000" smtClean="0">
                <a:ea typeface="ＭＳ Ｐゴシック" pitchFamily="34" charset="-128"/>
              </a:rPr>
              <a:t>”</a:t>
            </a:r>
            <a:r>
              <a:rPr lang="en-US" altLang="ja-JP" sz="2000" smtClean="0">
                <a:ea typeface="ＭＳ Ｐゴシック" pitchFamily="34" charset="-128"/>
              </a:rPr>
              <a:t> (i.e. hoge T golf)</a:t>
            </a:r>
            <a:endParaRPr lang="en-US" sz="2000" smtClean="0">
              <a:ea typeface="ＭＳ Ｐゴシック" pitchFamily="34" charset="-128"/>
            </a:endParaRPr>
          </a:p>
        </p:txBody>
      </p:sp>
      <p:sp>
        <p:nvSpPr>
          <p:cNvPr id="94211" name="Title 21"/>
          <p:cNvSpPr>
            <a:spLocks/>
          </p:cNvSpPr>
          <p:nvPr/>
        </p:nvSpPr>
        <p:spPr bwMode="auto">
          <a:xfrm>
            <a:off x="315384" y="158360"/>
            <a:ext cx="8475133" cy="783431"/>
          </a:xfrm>
          <a:prstGeom prst="rect">
            <a:avLst/>
          </a:prstGeom>
          <a:solidFill>
            <a:srgbClr val="E60202"/>
          </a:solidFill>
          <a:ln w="19050">
            <a:solidFill>
              <a:srgbClr val="800000"/>
            </a:solidFill>
            <a:miter lim="800000"/>
            <a:headEnd/>
            <a:tailEnd/>
          </a:ln>
        </p:spPr>
        <p:txBody>
          <a:bodyPr anchor="ctr"/>
          <a:lstStyle/>
          <a:p>
            <a:pPr algn="ctr" defTabSz="457200" fontAlgn="base">
              <a:spcBef>
                <a:spcPct val="0"/>
              </a:spcBef>
              <a:spcAft>
                <a:spcPct val="0"/>
              </a:spcAft>
            </a:pPr>
            <a:r>
              <a:rPr lang="fr-BE" sz="3600" smtClean="0">
                <a:solidFill>
                  <a:prstClr val="white"/>
                </a:solidFill>
                <a:ea typeface="MS PGothic" pitchFamily="34" charset="-128"/>
              </a:rPr>
              <a:t>K67 - </a:t>
            </a:r>
            <a:r>
              <a:rPr lang="en-US" sz="3600" smtClean="0">
                <a:solidFill>
                  <a:prstClr val="white"/>
                </a:solidFill>
                <a:ea typeface="MS PGothic" pitchFamily="34" charset="-128"/>
              </a:rPr>
              <a:t>Hyperkaliëmie</a:t>
            </a:r>
          </a:p>
        </p:txBody>
      </p:sp>
      <p:sp>
        <p:nvSpPr>
          <p:cNvPr id="94212" name="TextBox 14"/>
          <p:cNvSpPr txBox="1">
            <a:spLocks noChangeArrowheads="1"/>
          </p:cNvSpPr>
          <p:nvPr/>
        </p:nvSpPr>
        <p:spPr bwMode="auto">
          <a:xfrm>
            <a:off x="294219" y="6222212"/>
            <a:ext cx="8485716" cy="461665"/>
          </a:xfrm>
          <a:prstGeom prst="rect">
            <a:avLst/>
          </a:prstGeom>
          <a:noFill/>
          <a:ln w="9525">
            <a:noFill/>
            <a:miter lim="800000"/>
            <a:headEnd/>
            <a:tailEnd/>
          </a:ln>
        </p:spPr>
        <p:txBody>
          <a:bodyPr>
            <a:spAutoFit/>
          </a:bodyPr>
          <a:lstStyle/>
          <a:p>
            <a:pPr algn="ctr" defTabSz="457200" fontAlgn="base">
              <a:spcBef>
                <a:spcPct val="0"/>
              </a:spcBef>
              <a:spcAft>
                <a:spcPct val="0"/>
              </a:spcAft>
            </a:pPr>
            <a:r>
              <a:rPr lang="ja-JP" altLang="en-US" sz="2400" smtClean="0">
                <a:solidFill>
                  <a:srgbClr val="262626"/>
                </a:solidFill>
              </a:rPr>
              <a:t>“</a:t>
            </a:r>
            <a:r>
              <a:rPr lang="en-US" altLang="ja-JP" sz="2400" smtClean="0">
                <a:solidFill>
                  <a:srgbClr val="262626"/>
                </a:solidFill>
              </a:rPr>
              <a:t>Slurring, merging, tenting</a:t>
            </a:r>
            <a:r>
              <a:rPr lang="ja-JP" altLang="en-US" sz="2400" smtClean="0">
                <a:solidFill>
                  <a:srgbClr val="262626"/>
                </a:solidFill>
              </a:rPr>
              <a:t>”</a:t>
            </a:r>
            <a:endParaRPr lang="en-US" sz="2400" smtClean="0">
              <a:solidFill>
                <a:srgbClr val="262626"/>
              </a:solidFill>
              <a:ea typeface="MS PGothic" pitchFamily="34" charset="-128"/>
            </a:endParaRPr>
          </a:p>
        </p:txBody>
      </p:sp>
      <p:sp>
        <p:nvSpPr>
          <p:cNvPr id="14" name="Rounded Rectangle 13"/>
          <p:cNvSpPr>
            <a:spLocks noChangeArrowheads="1"/>
          </p:cNvSpPr>
          <p:nvPr/>
        </p:nvSpPr>
        <p:spPr bwMode="auto">
          <a:xfrm>
            <a:off x="294219" y="6043613"/>
            <a:ext cx="8485716" cy="685800"/>
          </a:xfrm>
          <a:prstGeom prst="roundRect">
            <a:avLst>
              <a:gd name="adj" fmla="val 16667"/>
            </a:avLst>
          </a:prstGeom>
          <a:noFill/>
          <a:ln w="19050">
            <a:solidFill>
              <a:schemeClr val="tx1"/>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prstClr val="white"/>
              </a:solidFill>
              <a:ea typeface="MS PGothic" pitchFamily="34" charset="-128"/>
            </a:endParaRPr>
          </a:p>
        </p:txBody>
      </p:sp>
      <p:pic>
        <p:nvPicPr>
          <p:cNvPr id="94214" name="Picture 8" descr="Astra-K67"/>
          <p:cNvPicPr>
            <a:picLocks noChangeAspect="1" noChangeArrowheads="1"/>
          </p:cNvPicPr>
          <p:nvPr/>
        </p:nvPicPr>
        <p:blipFill>
          <a:blip r:embed="rId2" cstate="print"/>
          <a:srcRect/>
          <a:stretch>
            <a:fillRect/>
          </a:stretch>
        </p:blipFill>
        <p:spPr bwMode="auto">
          <a:xfrm>
            <a:off x="1274242" y="3770712"/>
            <a:ext cx="6508751" cy="2015728"/>
          </a:xfrm>
          <a:prstGeom prst="rect">
            <a:avLst/>
          </a:prstGeom>
          <a:noFill/>
          <a:ln w="9525">
            <a:solidFill>
              <a:srgbClr val="000066"/>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rmAutofit fontScale="90000"/>
          </a:bodyPr>
          <a:lstStyle/>
          <a:p>
            <a:r>
              <a:rPr lang="en-US" sz="4000" b="1"/>
              <a:t>ECG Variants due to Drugs or Electrolytes Imbalances</a:t>
            </a:r>
          </a:p>
        </p:txBody>
      </p:sp>
      <p:sp>
        <p:nvSpPr>
          <p:cNvPr id="120835" name="Rectangle 3"/>
          <p:cNvSpPr>
            <a:spLocks noGrp="1" noChangeArrowheads="1"/>
          </p:cNvSpPr>
          <p:nvPr>
            <p:ph type="body" sz="half" idx="1"/>
          </p:nvPr>
        </p:nvSpPr>
        <p:spPr>
          <a:xfrm>
            <a:off x="685800" y="1885950"/>
            <a:ext cx="3784600" cy="4591050"/>
          </a:xfrm>
        </p:spPr>
        <p:txBody>
          <a:bodyPr/>
          <a:lstStyle/>
          <a:p>
            <a:pPr>
              <a:lnSpc>
                <a:spcPct val="90000"/>
              </a:lnSpc>
            </a:pPr>
            <a:r>
              <a:rPr lang="en-US" sz="1600" b="1">
                <a:latin typeface="Arial" pitchFamily="34" charset="0"/>
              </a:rPr>
              <a:t>Hypokalemia: lg U waves ( usually taller than T) seen best in precordial leads. &lt;2.7</a:t>
            </a:r>
          </a:p>
          <a:p>
            <a:pPr>
              <a:lnSpc>
                <a:spcPct val="90000"/>
              </a:lnSpc>
            </a:pPr>
            <a:r>
              <a:rPr lang="en-US" sz="1600" b="1">
                <a:latin typeface="Arial" pitchFamily="34" charset="0"/>
              </a:rPr>
              <a:t>Hyperkalemia:</a:t>
            </a:r>
          </a:p>
          <a:p>
            <a:pPr lvl="1">
              <a:lnSpc>
                <a:spcPct val="90000"/>
              </a:lnSpc>
            </a:pPr>
            <a:r>
              <a:rPr lang="en-US" sz="1200" b="1">
                <a:latin typeface="Arial" pitchFamily="34" charset="0"/>
              </a:rPr>
              <a:t>Tall peaked T waves </a:t>
            </a:r>
            <a:r>
              <a:rPr lang="en-US" sz="1200" b="1" u="sng">
                <a:latin typeface="Arial" pitchFamily="34" charset="0"/>
              </a:rPr>
              <a:t>&gt; </a:t>
            </a:r>
            <a:r>
              <a:rPr lang="en-US" sz="1200" b="1">
                <a:latin typeface="Arial" pitchFamily="34" charset="0"/>
              </a:rPr>
              <a:t>6.0</a:t>
            </a:r>
          </a:p>
          <a:p>
            <a:pPr lvl="1">
              <a:lnSpc>
                <a:spcPct val="90000"/>
              </a:lnSpc>
            </a:pPr>
            <a:r>
              <a:rPr lang="en-US" sz="1400" b="1">
                <a:latin typeface="Arial" pitchFamily="34" charset="0"/>
              </a:rPr>
              <a:t>PR prolongs, QRS widens</a:t>
            </a:r>
          </a:p>
          <a:p>
            <a:pPr lvl="1">
              <a:lnSpc>
                <a:spcPct val="90000"/>
              </a:lnSpc>
            </a:pPr>
            <a:r>
              <a:rPr lang="en-US" sz="1200" b="1">
                <a:latin typeface="Arial" pitchFamily="34" charset="0"/>
              </a:rPr>
              <a:t>P waves disappear </a:t>
            </a:r>
            <a:r>
              <a:rPr lang="en-US" sz="1200" b="1" u="sng">
                <a:latin typeface="Arial" pitchFamily="34" charset="0"/>
              </a:rPr>
              <a:t>&gt;</a:t>
            </a:r>
            <a:r>
              <a:rPr lang="en-US" sz="1200" b="1">
                <a:latin typeface="Arial" pitchFamily="34" charset="0"/>
              </a:rPr>
              <a:t> 8.0</a:t>
            </a:r>
          </a:p>
          <a:p>
            <a:pPr>
              <a:lnSpc>
                <a:spcPct val="90000"/>
              </a:lnSpc>
            </a:pPr>
            <a:r>
              <a:rPr lang="en-US" sz="1600" b="1">
                <a:latin typeface="Arial" pitchFamily="34" charset="0"/>
              </a:rPr>
              <a:t>Hypocalcemia:</a:t>
            </a:r>
          </a:p>
          <a:p>
            <a:pPr lvl="1">
              <a:lnSpc>
                <a:spcPct val="90000"/>
              </a:lnSpc>
            </a:pPr>
            <a:r>
              <a:rPr lang="en-US" sz="1400" b="1">
                <a:latin typeface="Arial" pitchFamily="34" charset="0"/>
              </a:rPr>
              <a:t>Prolonged QT interval</a:t>
            </a:r>
          </a:p>
          <a:p>
            <a:pPr>
              <a:lnSpc>
                <a:spcPct val="90000"/>
              </a:lnSpc>
            </a:pPr>
            <a:r>
              <a:rPr lang="en-US" sz="1600" b="1">
                <a:latin typeface="Arial" pitchFamily="34" charset="0"/>
              </a:rPr>
              <a:t>Hypercalcemia:</a:t>
            </a:r>
          </a:p>
          <a:p>
            <a:pPr lvl="1">
              <a:lnSpc>
                <a:spcPct val="90000"/>
              </a:lnSpc>
            </a:pPr>
            <a:r>
              <a:rPr lang="en-US" sz="1400" b="1">
                <a:latin typeface="Arial" pitchFamily="34" charset="0"/>
              </a:rPr>
              <a:t>Shortened QT interval</a:t>
            </a:r>
          </a:p>
          <a:p>
            <a:pPr>
              <a:lnSpc>
                <a:spcPct val="90000"/>
              </a:lnSpc>
            </a:pPr>
            <a:r>
              <a:rPr lang="en-US" sz="1600" b="1">
                <a:latin typeface="Arial" pitchFamily="34" charset="0"/>
              </a:rPr>
              <a:t>Digitalis effect:</a:t>
            </a:r>
          </a:p>
          <a:p>
            <a:pPr lvl="1">
              <a:lnSpc>
                <a:spcPct val="90000"/>
              </a:lnSpc>
            </a:pPr>
            <a:r>
              <a:rPr lang="en-US" sz="1400" b="1">
                <a:latin typeface="Arial" pitchFamily="34" charset="0"/>
              </a:rPr>
              <a:t>ST depression- downsloping, curved ST segments.</a:t>
            </a:r>
          </a:p>
          <a:p>
            <a:pPr lvl="1">
              <a:lnSpc>
                <a:spcPct val="90000"/>
              </a:lnSpc>
            </a:pPr>
            <a:r>
              <a:rPr lang="en-US" sz="1400" b="1">
                <a:latin typeface="Arial" pitchFamily="34" charset="0"/>
              </a:rPr>
              <a:t>“scooping”, “sagging”, flat or inverted T’s in </a:t>
            </a:r>
            <a:r>
              <a:rPr lang="en-US" sz="1400" b="1" u="sng">
                <a:latin typeface="Arial" pitchFamily="34" charset="0"/>
              </a:rPr>
              <a:t>lateral leads</a:t>
            </a:r>
          </a:p>
          <a:p>
            <a:pPr lvl="1">
              <a:lnSpc>
                <a:spcPct val="90000"/>
              </a:lnSpc>
            </a:pPr>
            <a:r>
              <a:rPr lang="en-US" sz="1400" b="1">
                <a:latin typeface="Arial" pitchFamily="34" charset="0"/>
              </a:rPr>
              <a:t>PR prolonged</a:t>
            </a:r>
          </a:p>
          <a:p>
            <a:pPr lvl="1">
              <a:lnSpc>
                <a:spcPct val="90000"/>
              </a:lnSpc>
            </a:pPr>
            <a:r>
              <a:rPr lang="en-US" sz="1400" b="1">
                <a:latin typeface="Arial" pitchFamily="34" charset="0"/>
              </a:rPr>
              <a:t>QT shortened</a:t>
            </a:r>
          </a:p>
        </p:txBody>
      </p:sp>
      <p:pic>
        <p:nvPicPr>
          <p:cNvPr id="120836" name="Picture 4" descr="C:\WINDOWS\Application Data\Microsoft\Media Catalog\Drug &amp; electrolyte effects.1.bmp"/>
          <p:cNvPicPr>
            <a:picLocks noGrp="1" noChangeAspect="1" noChangeArrowheads="1"/>
          </p:cNvPicPr>
          <p:nvPr>
            <p:ph type="clipArt" sz="half" idx="2"/>
          </p:nvPr>
        </p:nvPicPr>
        <p:blipFill>
          <a:blip r:embed="rId2" cstate="print"/>
          <a:srcRect/>
          <a:stretch>
            <a:fillRect/>
          </a:stretch>
        </p:blipFill>
        <p:spPr>
          <a:xfrm>
            <a:off x="5024438" y="1733550"/>
            <a:ext cx="2392362" cy="4743450"/>
          </a:xfrm>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0834"/>
                                        </p:tgtEl>
                                        <p:attrNameLst>
                                          <p:attrName>style.visibility</p:attrName>
                                        </p:attrNameLst>
                                      </p:cBhvr>
                                      <p:to>
                                        <p:strVal val="visible"/>
                                      </p:to>
                                    </p:set>
                                    <p:animEffect transition="in" filter="slide(fromBottom)">
                                      <p:cBhvr>
                                        <p:cTn id="7" dur="500"/>
                                        <p:tgtEl>
                                          <p:spTgt spid="120834"/>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120836"/>
                                        </p:tgtEl>
                                        <p:attrNameLst>
                                          <p:attrName>style.visibility</p:attrName>
                                        </p:attrNameLst>
                                      </p:cBhvr>
                                      <p:to>
                                        <p:strVal val="visible"/>
                                      </p:to>
                                    </p:set>
                                    <p:anim calcmode="lin" valueType="num">
                                      <p:cBhvr>
                                        <p:cTn id="12" dur="1000" fill="hold"/>
                                        <p:tgtEl>
                                          <p:spTgt spid="120836"/>
                                        </p:tgtEl>
                                        <p:attrNameLst>
                                          <p:attrName>ppt_w</p:attrName>
                                        </p:attrNameLst>
                                      </p:cBhvr>
                                      <p:tavLst>
                                        <p:tav tm="0">
                                          <p:val>
                                            <p:fltVal val="0"/>
                                          </p:val>
                                        </p:tav>
                                        <p:tav tm="100000">
                                          <p:val>
                                            <p:strVal val="#ppt_w"/>
                                          </p:val>
                                        </p:tav>
                                      </p:tavLst>
                                    </p:anim>
                                    <p:anim calcmode="lin" valueType="num">
                                      <p:cBhvr>
                                        <p:cTn id="13" dur="1000" fill="hold"/>
                                        <p:tgtEl>
                                          <p:spTgt spid="120836"/>
                                        </p:tgtEl>
                                        <p:attrNameLst>
                                          <p:attrName>ppt_h</p:attrName>
                                        </p:attrNameLst>
                                      </p:cBhvr>
                                      <p:tavLst>
                                        <p:tav tm="0">
                                          <p:val>
                                            <p:fltVal val="0"/>
                                          </p:val>
                                        </p:tav>
                                        <p:tav tm="100000">
                                          <p:val>
                                            <p:strVal val="#ppt_h"/>
                                          </p:val>
                                        </p:tav>
                                      </p:tavLst>
                                    </p:anim>
                                    <p:anim calcmode="lin" valueType="num">
                                      <p:cBhvr>
                                        <p:cTn id="14" dur="1000" fill="hold"/>
                                        <p:tgtEl>
                                          <p:spTgt spid="12083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2083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20835">
                                            <p:txEl>
                                              <p:pRg st="0" end="0"/>
                                            </p:txEl>
                                          </p:spTgt>
                                        </p:tgtEl>
                                        <p:attrNameLst>
                                          <p:attrName>style.visibility</p:attrName>
                                        </p:attrNameLst>
                                      </p:cBhvr>
                                      <p:to>
                                        <p:strVal val="visible"/>
                                      </p:to>
                                    </p:set>
                                    <p:animEffect transition="in" filter="slide(fromBottom)">
                                      <p:cBhvr>
                                        <p:cTn id="20" dur="500"/>
                                        <p:tgtEl>
                                          <p:spTgt spid="12083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20835">
                                            <p:txEl>
                                              <p:pRg st="1" end="1"/>
                                            </p:txEl>
                                          </p:spTgt>
                                        </p:tgtEl>
                                        <p:attrNameLst>
                                          <p:attrName>style.visibility</p:attrName>
                                        </p:attrNameLst>
                                      </p:cBhvr>
                                      <p:to>
                                        <p:strVal val="visible"/>
                                      </p:to>
                                    </p:set>
                                    <p:animEffect transition="in" filter="slide(fromBottom)">
                                      <p:cBhvr>
                                        <p:cTn id="25" dur="500"/>
                                        <p:tgtEl>
                                          <p:spTgt spid="12083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20835">
                                            <p:txEl>
                                              <p:pRg st="2" end="2"/>
                                            </p:txEl>
                                          </p:spTgt>
                                        </p:tgtEl>
                                        <p:attrNameLst>
                                          <p:attrName>style.visibility</p:attrName>
                                        </p:attrNameLst>
                                      </p:cBhvr>
                                      <p:to>
                                        <p:strVal val="visible"/>
                                      </p:to>
                                    </p:set>
                                    <p:animEffect transition="in" filter="slide(fromBottom)">
                                      <p:cBhvr>
                                        <p:cTn id="30" dur="500"/>
                                        <p:tgtEl>
                                          <p:spTgt spid="12083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20835">
                                            <p:txEl>
                                              <p:pRg st="3" end="3"/>
                                            </p:txEl>
                                          </p:spTgt>
                                        </p:tgtEl>
                                        <p:attrNameLst>
                                          <p:attrName>style.visibility</p:attrName>
                                        </p:attrNameLst>
                                      </p:cBhvr>
                                      <p:to>
                                        <p:strVal val="visible"/>
                                      </p:to>
                                    </p:set>
                                    <p:animEffect transition="in" filter="slide(fromBottom)">
                                      <p:cBhvr>
                                        <p:cTn id="35" dur="500"/>
                                        <p:tgtEl>
                                          <p:spTgt spid="12083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120835">
                                            <p:txEl>
                                              <p:pRg st="4" end="4"/>
                                            </p:txEl>
                                          </p:spTgt>
                                        </p:tgtEl>
                                        <p:attrNameLst>
                                          <p:attrName>style.visibility</p:attrName>
                                        </p:attrNameLst>
                                      </p:cBhvr>
                                      <p:to>
                                        <p:strVal val="visible"/>
                                      </p:to>
                                    </p:set>
                                    <p:animEffect transition="in" filter="slide(fromBottom)">
                                      <p:cBhvr>
                                        <p:cTn id="40" dur="500"/>
                                        <p:tgtEl>
                                          <p:spTgt spid="120835">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120835">
                                            <p:txEl>
                                              <p:pRg st="5" end="5"/>
                                            </p:txEl>
                                          </p:spTgt>
                                        </p:tgtEl>
                                        <p:attrNameLst>
                                          <p:attrName>style.visibility</p:attrName>
                                        </p:attrNameLst>
                                      </p:cBhvr>
                                      <p:to>
                                        <p:strVal val="visible"/>
                                      </p:to>
                                    </p:set>
                                    <p:animEffect transition="in" filter="slide(fromBottom)">
                                      <p:cBhvr>
                                        <p:cTn id="45" dur="500"/>
                                        <p:tgtEl>
                                          <p:spTgt spid="120835">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120835">
                                            <p:txEl>
                                              <p:pRg st="6" end="6"/>
                                            </p:txEl>
                                          </p:spTgt>
                                        </p:tgtEl>
                                        <p:attrNameLst>
                                          <p:attrName>style.visibility</p:attrName>
                                        </p:attrNameLst>
                                      </p:cBhvr>
                                      <p:to>
                                        <p:strVal val="visible"/>
                                      </p:to>
                                    </p:set>
                                    <p:animEffect transition="in" filter="slide(fromBottom)">
                                      <p:cBhvr>
                                        <p:cTn id="50" dur="500"/>
                                        <p:tgtEl>
                                          <p:spTgt spid="120835">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120835">
                                            <p:txEl>
                                              <p:pRg st="7" end="7"/>
                                            </p:txEl>
                                          </p:spTgt>
                                        </p:tgtEl>
                                        <p:attrNameLst>
                                          <p:attrName>style.visibility</p:attrName>
                                        </p:attrNameLst>
                                      </p:cBhvr>
                                      <p:to>
                                        <p:strVal val="visible"/>
                                      </p:to>
                                    </p:set>
                                    <p:animEffect transition="in" filter="slide(fromBottom)">
                                      <p:cBhvr>
                                        <p:cTn id="55" dur="500"/>
                                        <p:tgtEl>
                                          <p:spTgt spid="120835">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4" fill="hold" grpId="0" nodeType="clickEffect">
                                  <p:stCondLst>
                                    <p:cond delay="0"/>
                                  </p:stCondLst>
                                  <p:childTnLst>
                                    <p:set>
                                      <p:cBhvr>
                                        <p:cTn id="59" dur="1" fill="hold">
                                          <p:stCondLst>
                                            <p:cond delay="0"/>
                                          </p:stCondLst>
                                        </p:cTn>
                                        <p:tgtEl>
                                          <p:spTgt spid="120835">
                                            <p:txEl>
                                              <p:pRg st="8" end="8"/>
                                            </p:txEl>
                                          </p:spTgt>
                                        </p:tgtEl>
                                        <p:attrNameLst>
                                          <p:attrName>style.visibility</p:attrName>
                                        </p:attrNameLst>
                                      </p:cBhvr>
                                      <p:to>
                                        <p:strVal val="visible"/>
                                      </p:to>
                                    </p:set>
                                    <p:animEffect transition="in" filter="slide(fromBottom)">
                                      <p:cBhvr>
                                        <p:cTn id="60" dur="500"/>
                                        <p:tgtEl>
                                          <p:spTgt spid="120835">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grpId="0" nodeType="clickEffect">
                                  <p:stCondLst>
                                    <p:cond delay="0"/>
                                  </p:stCondLst>
                                  <p:childTnLst>
                                    <p:set>
                                      <p:cBhvr>
                                        <p:cTn id="64" dur="1" fill="hold">
                                          <p:stCondLst>
                                            <p:cond delay="0"/>
                                          </p:stCondLst>
                                        </p:cTn>
                                        <p:tgtEl>
                                          <p:spTgt spid="120835">
                                            <p:txEl>
                                              <p:pRg st="9" end="9"/>
                                            </p:txEl>
                                          </p:spTgt>
                                        </p:tgtEl>
                                        <p:attrNameLst>
                                          <p:attrName>style.visibility</p:attrName>
                                        </p:attrNameLst>
                                      </p:cBhvr>
                                      <p:to>
                                        <p:strVal val="visible"/>
                                      </p:to>
                                    </p:set>
                                    <p:animEffect transition="in" filter="slide(fromBottom)">
                                      <p:cBhvr>
                                        <p:cTn id="65" dur="500"/>
                                        <p:tgtEl>
                                          <p:spTgt spid="120835">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2" presetClass="entr" presetSubtype="4" fill="hold" grpId="0" nodeType="clickEffect">
                                  <p:stCondLst>
                                    <p:cond delay="0"/>
                                  </p:stCondLst>
                                  <p:childTnLst>
                                    <p:set>
                                      <p:cBhvr>
                                        <p:cTn id="69" dur="1" fill="hold">
                                          <p:stCondLst>
                                            <p:cond delay="0"/>
                                          </p:stCondLst>
                                        </p:cTn>
                                        <p:tgtEl>
                                          <p:spTgt spid="120835">
                                            <p:txEl>
                                              <p:pRg st="10" end="10"/>
                                            </p:txEl>
                                          </p:spTgt>
                                        </p:tgtEl>
                                        <p:attrNameLst>
                                          <p:attrName>style.visibility</p:attrName>
                                        </p:attrNameLst>
                                      </p:cBhvr>
                                      <p:to>
                                        <p:strVal val="visible"/>
                                      </p:to>
                                    </p:set>
                                    <p:animEffect transition="in" filter="slide(fromBottom)">
                                      <p:cBhvr>
                                        <p:cTn id="70" dur="500"/>
                                        <p:tgtEl>
                                          <p:spTgt spid="120835">
                                            <p:txEl>
                                              <p:pRg st="10" end="1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4" fill="hold" grpId="0" nodeType="clickEffect">
                                  <p:stCondLst>
                                    <p:cond delay="0"/>
                                  </p:stCondLst>
                                  <p:childTnLst>
                                    <p:set>
                                      <p:cBhvr>
                                        <p:cTn id="74" dur="1" fill="hold">
                                          <p:stCondLst>
                                            <p:cond delay="0"/>
                                          </p:stCondLst>
                                        </p:cTn>
                                        <p:tgtEl>
                                          <p:spTgt spid="120835">
                                            <p:txEl>
                                              <p:pRg st="11" end="11"/>
                                            </p:txEl>
                                          </p:spTgt>
                                        </p:tgtEl>
                                        <p:attrNameLst>
                                          <p:attrName>style.visibility</p:attrName>
                                        </p:attrNameLst>
                                      </p:cBhvr>
                                      <p:to>
                                        <p:strVal val="visible"/>
                                      </p:to>
                                    </p:set>
                                    <p:animEffect transition="in" filter="slide(fromBottom)">
                                      <p:cBhvr>
                                        <p:cTn id="75" dur="500"/>
                                        <p:tgtEl>
                                          <p:spTgt spid="120835">
                                            <p:txEl>
                                              <p:pRg st="11" end="11"/>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2" presetClass="entr" presetSubtype="4" fill="hold" grpId="0" nodeType="clickEffect">
                                  <p:stCondLst>
                                    <p:cond delay="0"/>
                                  </p:stCondLst>
                                  <p:childTnLst>
                                    <p:set>
                                      <p:cBhvr>
                                        <p:cTn id="79" dur="1" fill="hold">
                                          <p:stCondLst>
                                            <p:cond delay="0"/>
                                          </p:stCondLst>
                                        </p:cTn>
                                        <p:tgtEl>
                                          <p:spTgt spid="120835">
                                            <p:txEl>
                                              <p:pRg st="12" end="12"/>
                                            </p:txEl>
                                          </p:spTgt>
                                        </p:tgtEl>
                                        <p:attrNameLst>
                                          <p:attrName>style.visibility</p:attrName>
                                        </p:attrNameLst>
                                      </p:cBhvr>
                                      <p:to>
                                        <p:strVal val="visible"/>
                                      </p:to>
                                    </p:set>
                                    <p:animEffect transition="in" filter="slide(fromBottom)">
                                      <p:cBhvr>
                                        <p:cTn id="80" dur="500"/>
                                        <p:tgtEl>
                                          <p:spTgt spid="120835">
                                            <p:txEl>
                                              <p:pRg st="12" end="12"/>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4" fill="hold" grpId="0" nodeType="clickEffect">
                                  <p:stCondLst>
                                    <p:cond delay="0"/>
                                  </p:stCondLst>
                                  <p:childTnLst>
                                    <p:set>
                                      <p:cBhvr>
                                        <p:cTn id="84" dur="1" fill="hold">
                                          <p:stCondLst>
                                            <p:cond delay="0"/>
                                          </p:stCondLst>
                                        </p:cTn>
                                        <p:tgtEl>
                                          <p:spTgt spid="120835">
                                            <p:txEl>
                                              <p:pRg st="13" end="13"/>
                                            </p:txEl>
                                          </p:spTgt>
                                        </p:tgtEl>
                                        <p:attrNameLst>
                                          <p:attrName>style.visibility</p:attrName>
                                        </p:attrNameLst>
                                      </p:cBhvr>
                                      <p:to>
                                        <p:strVal val="visible"/>
                                      </p:to>
                                    </p:set>
                                    <p:animEffect transition="in" filter="slide(fromBottom)">
                                      <p:cBhvr>
                                        <p:cTn id="85" dur="500"/>
                                        <p:tgtEl>
                                          <p:spTgt spid="12083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autoUpdateAnimBg="0"/>
      <p:bldP spid="120835" grpId="0" build="p" bldLvl="5"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p:cNvSpPr>
            <a:spLocks noGrp="1"/>
          </p:cNvSpPr>
          <p:nvPr>
            <p:ph type="body" sz="half" idx="4294967295"/>
          </p:nvPr>
        </p:nvSpPr>
        <p:spPr>
          <a:xfrm>
            <a:off x="376767" y="1070372"/>
            <a:ext cx="8432800" cy="2857500"/>
          </a:xfrm>
          <a:solidFill>
            <a:schemeClr val="accent3">
              <a:lumMod val="20000"/>
              <a:lumOff val="80000"/>
            </a:schemeClr>
          </a:solidFill>
          <a:ln w="19050">
            <a:solidFill>
              <a:schemeClr val="accent3">
                <a:lumMod val="75000"/>
              </a:schemeClr>
            </a:solidFill>
          </a:ln>
        </p:spPr>
        <p:txBody>
          <a:bodyPr>
            <a:noAutofit/>
          </a:bodyPr>
          <a:lstStyle/>
          <a:p>
            <a:pPr>
              <a:lnSpc>
                <a:spcPct val="90000"/>
              </a:lnSpc>
              <a:defRPr/>
            </a:pPr>
            <a:r>
              <a:rPr lang="en-US" sz="2000" i="1" dirty="0">
                <a:ea typeface="ＭＳ Ｐゴシック" charset="0"/>
              </a:rPr>
              <a:t>Digitalis </a:t>
            </a:r>
            <a:r>
              <a:rPr lang="en-US" sz="2000" i="1" dirty="0" err="1">
                <a:ea typeface="ＭＳ Ｐゴシック" charset="0"/>
              </a:rPr>
              <a:t>impregnatie</a:t>
            </a:r>
            <a:r>
              <a:rPr lang="en-US" sz="2000" i="1" dirty="0">
                <a:ea typeface="ＭＳ Ｐゴシック" charset="0"/>
              </a:rPr>
              <a:t>:</a:t>
            </a:r>
          </a:p>
          <a:p>
            <a:pPr>
              <a:lnSpc>
                <a:spcPct val="90000"/>
              </a:lnSpc>
              <a:buFont typeface="Arial" charset="0"/>
              <a:buNone/>
              <a:defRPr/>
            </a:pPr>
            <a:r>
              <a:rPr lang="en-US" sz="2000" dirty="0">
                <a:ea typeface="ＭＳ Ｐゴシック" charset="0"/>
              </a:rPr>
              <a:t>	ST </a:t>
            </a:r>
            <a:r>
              <a:rPr lang="en-US" sz="2000" dirty="0" err="1">
                <a:ea typeface="ＭＳ Ｐゴシック" charset="0"/>
              </a:rPr>
              <a:t>decalage</a:t>
            </a:r>
            <a:r>
              <a:rPr lang="en-US" sz="2000" dirty="0">
                <a:ea typeface="ＭＳ Ｐゴシック" charset="0"/>
              </a:rPr>
              <a:t> </a:t>
            </a:r>
            <a:r>
              <a:rPr lang="en-US" sz="2000" dirty="0" err="1">
                <a:ea typeface="ＭＳ Ｐゴシック" charset="0"/>
              </a:rPr>
              <a:t>concaaf</a:t>
            </a:r>
            <a:r>
              <a:rPr lang="en-US" sz="2000" dirty="0">
                <a:ea typeface="ＭＳ Ｐゴシック" charset="0"/>
              </a:rPr>
              <a:t> </a:t>
            </a:r>
            <a:r>
              <a:rPr lang="en-US" sz="2000" dirty="0" err="1">
                <a:ea typeface="ＭＳ Ｐゴシック" charset="0"/>
              </a:rPr>
              <a:t>naar</a:t>
            </a:r>
            <a:r>
              <a:rPr lang="en-US" sz="2000" dirty="0">
                <a:ea typeface="ＭＳ Ｐゴシック" charset="0"/>
              </a:rPr>
              <a:t> </a:t>
            </a:r>
            <a:r>
              <a:rPr lang="en-US" sz="2000" dirty="0" err="1">
                <a:ea typeface="ＭＳ Ｐゴシック" charset="0"/>
              </a:rPr>
              <a:t>boven</a:t>
            </a:r>
            <a:r>
              <a:rPr lang="en-US" sz="2000" dirty="0">
                <a:ea typeface="ＭＳ Ｐゴシック" charset="0"/>
              </a:rPr>
              <a:t> toe</a:t>
            </a:r>
          </a:p>
          <a:p>
            <a:pPr>
              <a:lnSpc>
                <a:spcPct val="90000"/>
              </a:lnSpc>
              <a:buFont typeface="Arial" charset="0"/>
              <a:buNone/>
              <a:defRPr/>
            </a:pPr>
            <a:r>
              <a:rPr lang="en-US" sz="2000" dirty="0">
                <a:ea typeface="ＭＳ Ｐゴシック" charset="0"/>
              </a:rPr>
              <a:t>	</a:t>
            </a:r>
            <a:r>
              <a:rPr lang="en-US" sz="2000" dirty="0" err="1">
                <a:ea typeface="ＭＳ Ｐゴシック" charset="0"/>
              </a:rPr>
              <a:t>Vermindering</a:t>
            </a:r>
            <a:r>
              <a:rPr lang="en-US" sz="2000" dirty="0">
                <a:ea typeface="ＭＳ Ｐゴシック" charset="0"/>
              </a:rPr>
              <a:t> </a:t>
            </a:r>
            <a:r>
              <a:rPr lang="en-US" sz="2000" dirty="0" smtClean="0">
                <a:ea typeface="ＭＳ Ｐゴシック" charset="0"/>
              </a:rPr>
              <a:t>T top </a:t>
            </a:r>
            <a:r>
              <a:rPr lang="en-US" sz="2000" dirty="0">
                <a:ea typeface="ＭＳ Ｐゴシック" charset="0"/>
              </a:rPr>
              <a:t>amplitude</a:t>
            </a:r>
          </a:p>
          <a:p>
            <a:pPr>
              <a:lnSpc>
                <a:spcPct val="90000"/>
              </a:lnSpc>
              <a:buFont typeface="Arial" charset="0"/>
              <a:buNone/>
              <a:defRPr/>
            </a:pPr>
            <a:r>
              <a:rPr lang="en-US" sz="2000" dirty="0">
                <a:ea typeface="ＭＳ Ｐゴシック" charset="0"/>
              </a:rPr>
              <a:t>	</a:t>
            </a:r>
            <a:r>
              <a:rPr lang="en-US" sz="2000" dirty="0" err="1">
                <a:ea typeface="ＭＳ Ｐゴシック" charset="0"/>
              </a:rPr>
              <a:t>Zwak</a:t>
            </a:r>
            <a:r>
              <a:rPr lang="en-US" sz="2000" dirty="0">
                <a:ea typeface="ＭＳ Ｐゴシック" charset="0"/>
              </a:rPr>
              <a:t> </a:t>
            </a:r>
            <a:r>
              <a:rPr lang="en-US" sz="2000" dirty="0" err="1">
                <a:ea typeface="ＭＳ Ｐゴシック" charset="0"/>
              </a:rPr>
              <a:t>positieve</a:t>
            </a:r>
            <a:r>
              <a:rPr lang="en-US" sz="2000" dirty="0">
                <a:ea typeface="ＭＳ Ｐゴシック" charset="0"/>
              </a:rPr>
              <a:t> of </a:t>
            </a:r>
            <a:r>
              <a:rPr lang="en-US" sz="2000" dirty="0" err="1">
                <a:ea typeface="ＭＳ Ｐゴシック" charset="0"/>
              </a:rPr>
              <a:t>asymmetrisch</a:t>
            </a:r>
            <a:r>
              <a:rPr lang="en-US" sz="2000" dirty="0">
                <a:ea typeface="ＭＳ Ｐゴシック" charset="0"/>
              </a:rPr>
              <a:t> </a:t>
            </a:r>
            <a:r>
              <a:rPr lang="en-US" sz="2000" dirty="0" err="1">
                <a:ea typeface="ＭＳ Ｐゴシック" charset="0"/>
              </a:rPr>
              <a:t>negatieve</a:t>
            </a:r>
            <a:r>
              <a:rPr lang="en-US" sz="2000" dirty="0">
                <a:ea typeface="ＭＳ Ｐゴシック" charset="0"/>
              </a:rPr>
              <a:t> T golf</a:t>
            </a:r>
          </a:p>
          <a:p>
            <a:pPr>
              <a:lnSpc>
                <a:spcPct val="90000"/>
              </a:lnSpc>
              <a:defRPr/>
            </a:pPr>
            <a:endParaRPr lang="en-US" sz="2000" i="1" dirty="0">
              <a:ea typeface="ＭＳ Ｐゴシック" charset="0"/>
            </a:endParaRPr>
          </a:p>
          <a:p>
            <a:pPr>
              <a:lnSpc>
                <a:spcPct val="90000"/>
              </a:lnSpc>
              <a:defRPr/>
            </a:pPr>
            <a:r>
              <a:rPr lang="en-US" sz="2000" i="1" dirty="0">
                <a:ea typeface="ＭＳ Ｐゴシック" charset="0"/>
              </a:rPr>
              <a:t>Digitalis </a:t>
            </a:r>
            <a:r>
              <a:rPr lang="en-US" sz="2000" i="1" dirty="0" err="1">
                <a:ea typeface="ＭＳ Ｐゴシック" charset="0"/>
              </a:rPr>
              <a:t>intoxicatie</a:t>
            </a:r>
            <a:r>
              <a:rPr lang="en-US" sz="2000" i="1" dirty="0">
                <a:ea typeface="ＭＳ Ｐゴシック" charset="0"/>
              </a:rPr>
              <a:t>:</a:t>
            </a:r>
          </a:p>
          <a:p>
            <a:pPr>
              <a:lnSpc>
                <a:spcPct val="90000"/>
              </a:lnSpc>
              <a:buFont typeface="Arial" charset="0"/>
              <a:buNone/>
              <a:defRPr/>
            </a:pPr>
            <a:r>
              <a:rPr lang="en-US" sz="2000" dirty="0">
                <a:ea typeface="ＭＳ Ｐゴシック" charset="0"/>
              </a:rPr>
              <a:t>	Sino-</a:t>
            </a:r>
            <a:r>
              <a:rPr lang="en-US" sz="2000" dirty="0" err="1">
                <a:ea typeface="ＭＳ Ｐゴシック" charset="0"/>
              </a:rPr>
              <a:t>atriaal</a:t>
            </a:r>
            <a:r>
              <a:rPr lang="en-US" sz="2000" dirty="0">
                <a:ea typeface="ＭＳ Ｐゴシック" charset="0"/>
              </a:rPr>
              <a:t> </a:t>
            </a:r>
            <a:r>
              <a:rPr lang="en-US" sz="2000" dirty="0" err="1">
                <a:ea typeface="ＭＳ Ｐゴシック" charset="0"/>
              </a:rPr>
              <a:t>blok</a:t>
            </a:r>
            <a:endParaRPr lang="en-US" sz="2000" dirty="0">
              <a:ea typeface="ＭＳ Ｐゴシック" charset="0"/>
            </a:endParaRPr>
          </a:p>
          <a:p>
            <a:pPr>
              <a:lnSpc>
                <a:spcPct val="90000"/>
              </a:lnSpc>
              <a:buFont typeface="Arial" charset="0"/>
              <a:buNone/>
              <a:defRPr/>
            </a:pPr>
            <a:r>
              <a:rPr lang="en-US" sz="2000" dirty="0">
                <a:ea typeface="ＭＳ Ｐゴシック" charset="0"/>
              </a:rPr>
              <a:t>	</a:t>
            </a:r>
            <a:r>
              <a:rPr lang="en-US" sz="2000" dirty="0" err="1">
                <a:ea typeface="ＭＳ Ｐゴシック" charset="0"/>
              </a:rPr>
              <a:t>Ectopsich</a:t>
            </a:r>
            <a:r>
              <a:rPr lang="en-US" sz="2000" dirty="0">
                <a:ea typeface="ＭＳ Ｐゴシック" charset="0"/>
              </a:rPr>
              <a:t> </a:t>
            </a:r>
            <a:r>
              <a:rPr lang="en-US" sz="2000" dirty="0" err="1">
                <a:ea typeface="ＭＳ Ｐゴシック" charset="0"/>
              </a:rPr>
              <a:t>atriale</a:t>
            </a:r>
            <a:r>
              <a:rPr lang="en-US" sz="2000" dirty="0">
                <a:ea typeface="ＭＳ Ｐゴシック" charset="0"/>
              </a:rPr>
              <a:t> </a:t>
            </a:r>
            <a:r>
              <a:rPr lang="en-US" sz="2000" dirty="0" err="1">
                <a:ea typeface="ＭＳ Ｐゴシック" charset="0"/>
              </a:rPr>
              <a:t>tachycardie</a:t>
            </a:r>
            <a:r>
              <a:rPr lang="en-US" sz="2000" dirty="0">
                <a:ea typeface="ＭＳ Ｐゴシック" charset="0"/>
              </a:rPr>
              <a:t> met AV </a:t>
            </a:r>
            <a:r>
              <a:rPr lang="en-US" sz="2000" dirty="0" err="1">
                <a:ea typeface="ＭＳ Ｐゴシック" charset="0"/>
              </a:rPr>
              <a:t>blok</a:t>
            </a:r>
            <a:endParaRPr lang="en-US" sz="2000" dirty="0">
              <a:ea typeface="ＭＳ Ｐゴシック" charset="0"/>
            </a:endParaRPr>
          </a:p>
          <a:p>
            <a:pPr>
              <a:lnSpc>
                <a:spcPct val="90000"/>
              </a:lnSpc>
              <a:buFont typeface="Arial" charset="0"/>
              <a:buNone/>
              <a:defRPr/>
            </a:pPr>
            <a:r>
              <a:rPr lang="en-US" sz="2000" dirty="0">
                <a:ea typeface="ＭＳ Ｐゴシック" charset="0"/>
              </a:rPr>
              <a:t>	</a:t>
            </a:r>
            <a:r>
              <a:rPr lang="en-US" sz="2000" dirty="0" err="1">
                <a:ea typeface="ＭＳ Ｐゴシック" charset="0"/>
              </a:rPr>
              <a:t>Atriale</a:t>
            </a:r>
            <a:r>
              <a:rPr lang="en-US" sz="2000" dirty="0">
                <a:ea typeface="ＭＳ Ｐゴシック" charset="0"/>
              </a:rPr>
              <a:t> </a:t>
            </a:r>
            <a:r>
              <a:rPr lang="en-US" sz="2000" dirty="0" err="1">
                <a:ea typeface="ＭＳ Ｐゴシック" charset="0"/>
              </a:rPr>
              <a:t>fibrillatie</a:t>
            </a:r>
            <a:r>
              <a:rPr lang="en-US" sz="2000" dirty="0">
                <a:ea typeface="ＭＳ Ｐゴシック" charset="0"/>
              </a:rPr>
              <a:t> met </a:t>
            </a:r>
            <a:r>
              <a:rPr lang="en-US" sz="2000" dirty="0" err="1">
                <a:ea typeface="ＭＳ Ｐゴシック" charset="0"/>
              </a:rPr>
              <a:t>totaal</a:t>
            </a:r>
            <a:r>
              <a:rPr lang="en-US" sz="2000" dirty="0">
                <a:ea typeface="ＭＳ Ｐゴシック" charset="0"/>
              </a:rPr>
              <a:t> AV </a:t>
            </a:r>
            <a:r>
              <a:rPr lang="en-US" sz="2000" dirty="0" err="1">
                <a:ea typeface="ＭＳ Ｐゴシック" charset="0"/>
              </a:rPr>
              <a:t>blok</a:t>
            </a:r>
            <a:endParaRPr lang="en-US" sz="2000" dirty="0">
              <a:ea typeface="ＭＳ Ｐゴシック" charset="0"/>
            </a:endParaRPr>
          </a:p>
          <a:p>
            <a:pPr>
              <a:lnSpc>
                <a:spcPct val="90000"/>
              </a:lnSpc>
              <a:buFont typeface="Arial" charset="0"/>
              <a:buNone/>
              <a:defRPr/>
            </a:pPr>
            <a:r>
              <a:rPr lang="en-US" sz="2000" dirty="0">
                <a:ea typeface="ＭＳ Ｐゴシック" charset="0"/>
              </a:rPr>
              <a:t>	</a:t>
            </a:r>
            <a:r>
              <a:rPr lang="en-US" sz="2000" dirty="0" err="1">
                <a:ea typeface="ＭＳ Ｐゴシック" charset="0"/>
              </a:rPr>
              <a:t>Ventriculaire</a:t>
            </a:r>
            <a:r>
              <a:rPr lang="en-US" sz="2000" dirty="0">
                <a:ea typeface="ＭＳ Ｐゴシック" charset="0"/>
              </a:rPr>
              <a:t> </a:t>
            </a:r>
            <a:r>
              <a:rPr lang="en-US" sz="2000" dirty="0" err="1">
                <a:ea typeface="ＭＳ Ｐゴシック" charset="0"/>
              </a:rPr>
              <a:t>extrasystoles</a:t>
            </a:r>
            <a:r>
              <a:rPr lang="en-US" sz="2000" dirty="0">
                <a:ea typeface="ＭＳ Ｐゴシック" charset="0"/>
              </a:rPr>
              <a:t> (PVC)</a:t>
            </a:r>
          </a:p>
          <a:p>
            <a:pPr>
              <a:lnSpc>
                <a:spcPct val="90000"/>
              </a:lnSpc>
              <a:buFont typeface="Arial" charset="0"/>
              <a:buNone/>
              <a:defRPr/>
            </a:pPr>
            <a:r>
              <a:rPr lang="en-US" sz="2000" dirty="0">
                <a:ea typeface="ＭＳ Ｐゴシック" charset="0"/>
              </a:rPr>
              <a:t>	</a:t>
            </a:r>
            <a:r>
              <a:rPr lang="en-US" sz="2000" dirty="0" err="1">
                <a:ea typeface="ＭＳ Ｐゴシック" charset="0"/>
              </a:rPr>
              <a:t>Ventrikeltachycardie</a:t>
            </a:r>
            <a:r>
              <a:rPr lang="en-US" sz="2000" dirty="0">
                <a:ea typeface="ＭＳ Ｐゴシック" charset="0"/>
              </a:rPr>
              <a:t> (VT)</a:t>
            </a:r>
          </a:p>
        </p:txBody>
      </p:sp>
      <p:sp>
        <p:nvSpPr>
          <p:cNvPr id="95235" name="Title 21"/>
          <p:cNvSpPr>
            <a:spLocks/>
          </p:cNvSpPr>
          <p:nvPr/>
        </p:nvSpPr>
        <p:spPr bwMode="auto">
          <a:xfrm>
            <a:off x="315384" y="158360"/>
            <a:ext cx="8475133" cy="783431"/>
          </a:xfrm>
          <a:prstGeom prst="rect">
            <a:avLst/>
          </a:prstGeom>
          <a:solidFill>
            <a:srgbClr val="E60202"/>
          </a:solidFill>
          <a:ln w="19050">
            <a:solidFill>
              <a:srgbClr val="800000"/>
            </a:solidFill>
            <a:miter lim="800000"/>
            <a:headEnd/>
            <a:tailEnd/>
          </a:ln>
        </p:spPr>
        <p:txBody>
          <a:bodyPr anchor="ctr"/>
          <a:lstStyle/>
          <a:p>
            <a:pPr algn="ctr" defTabSz="457200" fontAlgn="base">
              <a:spcBef>
                <a:spcPct val="0"/>
              </a:spcBef>
              <a:spcAft>
                <a:spcPct val="0"/>
              </a:spcAft>
            </a:pPr>
            <a:r>
              <a:rPr lang="fr-BE" sz="3600" smtClean="0">
                <a:solidFill>
                  <a:prstClr val="white"/>
                </a:solidFill>
                <a:ea typeface="MS PGothic" pitchFamily="34" charset="-128"/>
              </a:rPr>
              <a:t>K68 - </a:t>
            </a:r>
            <a:r>
              <a:rPr lang="en-US" sz="3600" smtClean="0">
                <a:solidFill>
                  <a:prstClr val="white"/>
                </a:solidFill>
                <a:ea typeface="MS PGothic" pitchFamily="34" charset="-128"/>
              </a:rPr>
              <a:t>Digitaliseffect</a:t>
            </a:r>
          </a:p>
        </p:txBody>
      </p:sp>
      <p:pic>
        <p:nvPicPr>
          <p:cNvPr id="95236" name="Picture 5" descr="Astra-K68"/>
          <p:cNvPicPr>
            <a:picLocks noChangeAspect="1" noChangeArrowheads="1"/>
          </p:cNvPicPr>
          <p:nvPr/>
        </p:nvPicPr>
        <p:blipFill>
          <a:blip r:embed="rId2" cstate="print"/>
          <a:srcRect/>
          <a:stretch>
            <a:fillRect/>
          </a:stretch>
        </p:blipFill>
        <p:spPr bwMode="auto">
          <a:xfrm>
            <a:off x="493184" y="4201722"/>
            <a:ext cx="8066616" cy="2234803"/>
          </a:xfrm>
          <a:prstGeom prst="rect">
            <a:avLst/>
          </a:prstGeom>
          <a:noFill/>
          <a:ln w="9525">
            <a:solidFill>
              <a:srgbClr val="000066"/>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2909" name="Picture 13" descr="2.jpg                                                          000049A0Macintosh HD                   ABA78158:"/>
          <p:cNvPicPr>
            <a:picLocks noChangeAspect="1" noChangeArrowheads="1"/>
          </p:cNvPicPr>
          <p:nvPr/>
        </p:nvPicPr>
        <p:blipFill>
          <a:blip r:embed="rId3" cstate="print"/>
          <a:srcRect/>
          <a:stretch>
            <a:fillRect/>
          </a:stretch>
        </p:blipFill>
        <p:spPr bwMode="auto">
          <a:xfrm>
            <a:off x="335847" y="2065338"/>
            <a:ext cx="8590844" cy="3746500"/>
          </a:xfrm>
          <a:prstGeom prst="rect">
            <a:avLst/>
          </a:prstGeom>
          <a:noFill/>
        </p:spPr>
      </p:pic>
      <p:sp>
        <p:nvSpPr>
          <p:cNvPr id="592899" name="Rectangle 3"/>
          <p:cNvSpPr>
            <a:spLocks noGrp="1" noChangeArrowheads="1"/>
          </p:cNvSpPr>
          <p:nvPr>
            <p:ph type="title"/>
          </p:nvPr>
        </p:nvSpPr>
        <p:spPr>
          <a:xfrm>
            <a:off x="220136" y="463550"/>
            <a:ext cx="6925733" cy="1143000"/>
          </a:xfrm>
        </p:spPr>
        <p:txBody>
          <a:bodyPr/>
          <a:lstStyle/>
          <a:p>
            <a:r>
              <a:rPr lang="en-GB" altLang="en-GB">
                <a:solidFill>
                  <a:srgbClr val="FFFF66"/>
                </a:solidFill>
              </a:rPr>
              <a:t>Inferior infarction</a:t>
            </a:r>
            <a:endParaRPr lang="en-GB" altLang="en-GB"/>
          </a:p>
        </p:txBody>
      </p:sp>
      <p:sp>
        <p:nvSpPr>
          <p:cNvPr id="592900" name="Line 4"/>
          <p:cNvSpPr>
            <a:spLocks noChangeShapeType="1"/>
          </p:cNvSpPr>
          <p:nvPr/>
        </p:nvSpPr>
        <p:spPr bwMode="auto">
          <a:xfrm flipV="1">
            <a:off x="709791" y="5156208"/>
            <a:ext cx="324556" cy="677863"/>
          </a:xfrm>
          <a:prstGeom prst="line">
            <a:avLst/>
          </a:prstGeom>
          <a:noFill/>
          <a:ln w="9525">
            <a:solidFill>
              <a:srgbClr val="FFFF99"/>
            </a:solidFill>
            <a:round/>
            <a:headEnd/>
            <a:tailEnd type="oval" w="med" len="med"/>
          </a:ln>
          <a:effectLst/>
        </p:spPr>
        <p:txBody>
          <a:bodyPr lIns="90000" tIns="46800" rIns="90000" bIns="46800" anchor="ctr">
            <a:spAutoFit/>
          </a:bodyPr>
          <a:lstStyle/>
          <a:p>
            <a:pPr eaLnBrk="0" fontAlgn="base" hangingPunct="0">
              <a:spcBef>
                <a:spcPct val="50000"/>
              </a:spcBef>
              <a:spcAft>
                <a:spcPct val="0"/>
              </a:spcAft>
              <a:buFontTx/>
              <a:buChar char="•"/>
            </a:pPr>
            <a:endParaRPr lang="nl-NL" sz="2400" smtClean="0">
              <a:solidFill>
                <a:srgbClr val="FFFF99"/>
              </a:solidFill>
            </a:endParaRPr>
          </a:p>
        </p:txBody>
      </p:sp>
      <p:sp>
        <p:nvSpPr>
          <p:cNvPr id="592901" name="Text Box 5"/>
          <p:cNvSpPr txBox="1">
            <a:spLocks noChangeArrowheads="1"/>
          </p:cNvSpPr>
          <p:nvPr/>
        </p:nvSpPr>
        <p:spPr bwMode="auto">
          <a:xfrm>
            <a:off x="220141" y="1571128"/>
            <a:ext cx="1884147" cy="340735"/>
          </a:xfrm>
          <a:prstGeom prst="rect">
            <a:avLst/>
          </a:prstGeom>
          <a:noFill/>
          <a:ln w="9525">
            <a:noFill/>
            <a:miter lim="800000"/>
            <a:headEnd/>
            <a:tailEnd/>
          </a:ln>
          <a:effectLst/>
        </p:spPr>
        <p:txBody>
          <a:bodyPr wrap="none" lIns="90000" tIns="46800" rIns="90000" bIns="46800" anchor="ctr">
            <a:spAutoFit/>
          </a:bodyPr>
          <a:lstStyle/>
          <a:p>
            <a:pPr eaLnBrk="0" fontAlgn="base" hangingPunct="0">
              <a:spcBef>
                <a:spcPct val="50000"/>
              </a:spcBef>
              <a:spcAft>
                <a:spcPct val="0"/>
              </a:spcAft>
            </a:pPr>
            <a:r>
              <a:rPr lang="en-GB" altLang="en-GB" sz="1600" b="1" smtClean="0">
                <a:solidFill>
                  <a:srgbClr val="FFFF99"/>
                </a:solidFill>
              </a:rPr>
              <a:t>Inferior infarction</a:t>
            </a:r>
          </a:p>
        </p:txBody>
      </p:sp>
      <p:grpSp>
        <p:nvGrpSpPr>
          <p:cNvPr id="2" name="Group 6"/>
          <p:cNvGrpSpPr>
            <a:grpSpLocks/>
          </p:cNvGrpSpPr>
          <p:nvPr/>
        </p:nvGrpSpPr>
        <p:grpSpPr bwMode="auto">
          <a:xfrm>
            <a:off x="3074810" y="2373335"/>
            <a:ext cx="5741812" cy="311151"/>
            <a:chOff x="1106" y="1328"/>
            <a:chExt cx="4069" cy="196"/>
          </a:xfrm>
        </p:grpSpPr>
        <p:sp>
          <p:nvSpPr>
            <p:cNvPr id="592903" name="Text Box 7"/>
            <p:cNvSpPr txBox="1">
              <a:spLocks noChangeArrowheads="1"/>
            </p:cNvSpPr>
            <p:nvPr/>
          </p:nvSpPr>
          <p:spPr bwMode="auto">
            <a:xfrm>
              <a:off x="1106" y="1329"/>
              <a:ext cx="411" cy="195"/>
            </a:xfrm>
            <a:prstGeom prst="rect">
              <a:avLst/>
            </a:prstGeom>
            <a:noFill/>
            <a:ln w="9525">
              <a:noFill/>
              <a:miter lim="800000"/>
              <a:headEnd/>
              <a:tailEnd/>
            </a:ln>
            <a:effectLst/>
          </p:spPr>
          <p:txBody>
            <a:bodyPr wrap="none" lIns="90000" tIns="46800" rIns="90000" bIns="46800" anchor="ctr">
              <a:spAutoFit/>
            </a:bodyPr>
            <a:lstStyle/>
            <a:p>
              <a:pPr algn="ctr" eaLnBrk="0" fontAlgn="base" hangingPunct="0">
                <a:spcBef>
                  <a:spcPct val="50000"/>
                </a:spcBef>
                <a:spcAft>
                  <a:spcPct val="0"/>
                </a:spcAft>
              </a:pPr>
              <a:r>
                <a:rPr lang="en-GB" altLang="en-GB" sz="1400" b="1" smtClean="0">
                  <a:solidFill>
                    <a:srgbClr val="FFFF99"/>
                  </a:solidFill>
                </a:rPr>
                <a:t>I II III</a:t>
              </a:r>
            </a:p>
          </p:txBody>
        </p:sp>
        <p:sp>
          <p:nvSpPr>
            <p:cNvPr id="592904" name="Text Box 8"/>
            <p:cNvSpPr txBox="1">
              <a:spLocks noChangeArrowheads="1"/>
            </p:cNvSpPr>
            <p:nvPr/>
          </p:nvSpPr>
          <p:spPr bwMode="auto">
            <a:xfrm>
              <a:off x="1996" y="1328"/>
              <a:ext cx="910" cy="195"/>
            </a:xfrm>
            <a:prstGeom prst="rect">
              <a:avLst/>
            </a:prstGeom>
            <a:noFill/>
            <a:ln w="9525">
              <a:noFill/>
              <a:miter lim="800000"/>
              <a:headEnd/>
              <a:tailEnd/>
            </a:ln>
            <a:effectLst/>
          </p:spPr>
          <p:txBody>
            <a:bodyPr wrap="none" lIns="90000" tIns="46800" rIns="90000" bIns="46800" anchor="ctr">
              <a:spAutoFit/>
            </a:bodyPr>
            <a:lstStyle/>
            <a:p>
              <a:pPr algn="ctr" eaLnBrk="0" fontAlgn="base" hangingPunct="0">
                <a:spcBef>
                  <a:spcPct val="50000"/>
                </a:spcBef>
                <a:spcAft>
                  <a:spcPct val="0"/>
                </a:spcAft>
              </a:pPr>
              <a:r>
                <a:rPr lang="en-GB" altLang="en-GB" sz="1400" b="1" smtClean="0">
                  <a:solidFill>
                    <a:srgbClr val="FFFF99"/>
                  </a:solidFill>
                </a:rPr>
                <a:t>aVR aVL aVF</a:t>
              </a:r>
            </a:p>
          </p:txBody>
        </p:sp>
        <p:sp>
          <p:nvSpPr>
            <p:cNvPr id="592905" name="Text Box 9"/>
            <p:cNvSpPr txBox="1">
              <a:spLocks noChangeArrowheads="1"/>
            </p:cNvSpPr>
            <p:nvPr/>
          </p:nvSpPr>
          <p:spPr bwMode="auto">
            <a:xfrm>
              <a:off x="3323" y="1328"/>
              <a:ext cx="701" cy="195"/>
            </a:xfrm>
            <a:prstGeom prst="rect">
              <a:avLst/>
            </a:prstGeom>
            <a:noFill/>
            <a:ln w="9525">
              <a:noFill/>
              <a:miter lim="800000"/>
              <a:headEnd/>
              <a:tailEnd/>
            </a:ln>
            <a:effectLst/>
          </p:spPr>
          <p:txBody>
            <a:bodyPr wrap="none" lIns="90000" tIns="46800" rIns="90000" bIns="46800" anchor="ctr">
              <a:spAutoFit/>
            </a:bodyPr>
            <a:lstStyle/>
            <a:p>
              <a:pPr algn="ctr" eaLnBrk="0" fontAlgn="base" hangingPunct="0">
                <a:spcBef>
                  <a:spcPct val="50000"/>
                </a:spcBef>
                <a:spcAft>
                  <a:spcPct val="0"/>
                </a:spcAft>
              </a:pPr>
              <a:r>
                <a:rPr lang="en-GB" altLang="en-GB" sz="1400" b="1" smtClean="0">
                  <a:solidFill>
                    <a:srgbClr val="FFFF99"/>
                  </a:solidFill>
                </a:rPr>
                <a:t>V1  V2 V3</a:t>
              </a:r>
            </a:p>
          </p:txBody>
        </p:sp>
        <p:sp>
          <p:nvSpPr>
            <p:cNvPr id="592906" name="Text Box 10"/>
            <p:cNvSpPr txBox="1">
              <a:spLocks noChangeArrowheads="1"/>
            </p:cNvSpPr>
            <p:nvPr/>
          </p:nvSpPr>
          <p:spPr bwMode="auto">
            <a:xfrm>
              <a:off x="4474" y="1328"/>
              <a:ext cx="701" cy="195"/>
            </a:xfrm>
            <a:prstGeom prst="rect">
              <a:avLst/>
            </a:prstGeom>
            <a:noFill/>
            <a:ln w="9525">
              <a:noFill/>
              <a:miter lim="800000"/>
              <a:headEnd/>
              <a:tailEnd/>
            </a:ln>
            <a:effectLst/>
          </p:spPr>
          <p:txBody>
            <a:bodyPr wrap="none" lIns="90000" tIns="46800" rIns="90000" bIns="46800" anchor="ctr">
              <a:spAutoFit/>
            </a:bodyPr>
            <a:lstStyle/>
            <a:p>
              <a:pPr algn="ctr" eaLnBrk="0" fontAlgn="base" hangingPunct="0">
                <a:spcBef>
                  <a:spcPct val="50000"/>
                </a:spcBef>
                <a:spcAft>
                  <a:spcPct val="0"/>
                </a:spcAft>
              </a:pPr>
              <a:r>
                <a:rPr lang="en-GB" altLang="en-GB" sz="1400" b="1" smtClean="0">
                  <a:solidFill>
                    <a:srgbClr val="FFFF99"/>
                  </a:solidFill>
                </a:rPr>
                <a:t>V4  V5 V6</a:t>
              </a:r>
            </a:p>
          </p:txBody>
        </p:sp>
      </p:grpSp>
      <p:sp>
        <p:nvSpPr>
          <p:cNvPr id="592907" name="Text Box 11" descr="Macintosh HD:Desktop Folder:Alistair:jpegs etc:finals:blood supplyM3F8.jpg"/>
          <p:cNvSpPr txBox="1">
            <a:spLocks noChangeArrowheads="1"/>
          </p:cNvSpPr>
          <p:nvPr/>
        </p:nvSpPr>
        <p:spPr bwMode="auto">
          <a:xfrm>
            <a:off x="191919" y="5745040"/>
            <a:ext cx="1000595" cy="846386"/>
          </a:xfrm>
          <a:prstGeom prst="rect">
            <a:avLst/>
          </a:prstGeom>
          <a:noFill/>
          <a:ln w="9525">
            <a:noFill/>
            <a:miter lim="800000"/>
            <a:headEnd/>
            <a:tailEnd/>
          </a:ln>
          <a:effectLst/>
        </p:spPr>
        <p:txBody>
          <a:bodyPr wrap="none" anchor="ctr">
            <a:spAutoFit/>
          </a:bodyPr>
          <a:lstStyle/>
          <a:p>
            <a:pPr eaLnBrk="0" fontAlgn="base" hangingPunct="0">
              <a:lnSpc>
                <a:spcPct val="50000"/>
              </a:lnSpc>
              <a:spcBef>
                <a:spcPct val="50000"/>
              </a:spcBef>
              <a:spcAft>
                <a:spcPct val="0"/>
              </a:spcAft>
            </a:pPr>
            <a:r>
              <a:rPr lang="en-GB" altLang="en-GB" sz="1400" b="1" smtClean="0">
                <a:solidFill>
                  <a:srgbClr val="FFFF99"/>
                </a:solidFill>
              </a:rPr>
              <a:t>Right </a:t>
            </a:r>
          </a:p>
          <a:p>
            <a:pPr eaLnBrk="0" fontAlgn="base" hangingPunct="0">
              <a:lnSpc>
                <a:spcPct val="50000"/>
              </a:lnSpc>
              <a:spcBef>
                <a:spcPct val="50000"/>
              </a:spcBef>
              <a:spcAft>
                <a:spcPct val="0"/>
              </a:spcAft>
            </a:pPr>
            <a:r>
              <a:rPr lang="en-GB" altLang="en-GB" sz="1400" b="1" smtClean="0">
                <a:solidFill>
                  <a:srgbClr val="FFFF99"/>
                </a:solidFill>
              </a:rPr>
              <a:t>coronary </a:t>
            </a:r>
          </a:p>
          <a:p>
            <a:pPr eaLnBrk="0" fontAlgn="base" hangingPunct="0">
              <a:lnSpc>
                <a:spcPct val="50000"/>
              </a:lnSpc>
              <a:spcBef>
                <a:spcPct val="50000"/>
              </a:spcBef>
              <a:spcAft>
                <a:spcPct val="0"/>
              </a:spcAft>
            </a:pPr>
            <a:r>
              <a:rPr lang="en-GB" altLang="en-GB" sz="1400" b="1" smtClean="0">
                <a:solidFill>
                  <a:srgbClr val="FFFF99"/>
                </a:solidFill>
              </a:rPr>
              <a:t>artery</a:t>
            </a:r>
          </a:p>
          <a:p>
            <a:pPr eaLnBrk="0" fontAlgn="base" hangingPunct="0">
              <a:lnSpc>
                <a:spcPct val="50000"/>
              </a:lnSpc>
              <a:spcBef>
                <a:spcPct val="50000"/>
              </a:spcBef>
              <a:spcAft>
                <a:spcPct val="0"/>
              </a:spcAft>
            </a:pPr>
            <a:endParaRPr lang="en-GB" altLang="en-GB" sz="1400" b="1" smtClean="0">
              <a:solidFill>
                <a:srgbClr val="FFFF99"/>
              </a:solidFill>
            </a:endParaRPr>
          </a:p>
        </p:txBody>
      </p:sp>
      <p:sp>
        <p:nvSpPr>
          <p:cNvPr id="592911" name="Text Box 15"/>
          <p:cNvSpPr txBox="1">
            <a:spLocks noChangeArrowheads="1"/>
          </p:cNvSpPr>
          <p:nvPr/>
        </p:nvSpPr>
        <p:spPr bwMode="auto">
          <a:xfrm>
            <a:off x="8775102" y="6244235"/>
            <a:ext cx="181822" cy="309958"/>
          </a:xfrm>
          <a:prstGeom prst="rect">
            <a:avLst/>
          </a:prstGeom>
          <a:noFill/>
          <a:ln w="9525">
            <a:noFill/>
            <a:miter lim="800000"/>
            <a:headEnd/>
            <a:tailEnd/>
          </a:ln>
          <a:effectLst/>
        </p:spPr>
        <p:txBody>
          <a:bodyPr wrap="none" lIns="90000" tIns="46800" rIns="90000" bIns="46800" anchor="ctr">
            <a:spAutoFit/>
          </a:bodyPr>
          <a:lstStyle/>
          <a:p>
            <a:pPr algn="ctr" eaLnBrk="0" fontAlgn="base" hangingPunct="0">
              <a:spcBef>
                <a:spcPct val="50000"/>
              </a:spcBef>
              <a:spcAft>
                <a:spcPct val="0"/>
              </a:spcAft>
            </a:pPr>
            <a:endParaRPr lang="en-GB" altLang="en-GB" sz="1400" smtClean="0">
              <a:solidFill>
                <a:srgbClr val="FFFF9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315384" y="258367"/>
            <a:ext cx="8475133" cy="583406"/>
          </a:xfrm>
          <a:prstGeom prst="rect">
            <a:avLst/>
          </a:prstGeom>
          <a:solidFill>
            <a:srgbClr val="E60202"/>
          </a:solidFill>
          <a:ln w="19080">
            <a:solidFill>
              <a:srgbClr val="800000"/>
            </a:solidFill>
            <a:miter lim="800000"/>
            <a:headEnd/>
            <a:tailEnd/>
          </a:ln>
        </p:spPr>
        <p:txBody>
          <a:bodyPr anchor="ctr"/>
          <a:lstStyle/>
          <a:p>
            <a:pPr algn="ctr" defTabSz="457200" fontAlgn="base">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smtClean="0">
                <a:solidFill>
                  <a:srgbClr val="FFFFFF"/>
                </a:solidFill>
                <a:ea typeface="MS PGothic" pitchFamily="34" charset="-128"/>
              </a:rPr>
              <a:t>K88 - QRS alternans</a:t>
            </a:r>
          </a:p>
        </p:txBody>
      </p:sp>
      <p:sp>
        <p:nvSpPr>
          <p:cNvPr id="116739" name="Text Box 3"/>
          <p:cNvSpPr txBox="1">
            <a:spLocks noChangeArrowheads="1"/>
          </p:cNvSpPr>
          <p:nvPr/>
        </p:nvSpPr>
        <p:spPr bwMode="auto">
          <a:xfrm>
            <a:off x="315385" y="998935"/>
            <a:ext cx="8481483" cy="2956322"/>
          </a:xfrm>
          <a:prstGeom prst="rect">
            <a:avLst/>
          </a:prstGeom>
          <a:solidFill>
            <a:srgbClr val="EBF1DE"/>
          </a:solidFill>
          <a:ln w="19080">
            <a:solidFill>
              <a:srgbClr val="77933C"/>
            </a:solidFill>
            <a:miter lim="800000"/>
            <a:headEnd/>
            <a:tailEnd/>
          </a:ln>
        </p:spPr>
        <p:txBody>
          <a:bodyPr/>
          <a:lstStyle/>
          <a:p>
            <a:pPr marL="342900" indent="-341313" defTabSz="457200" fontAlgn="base">
              <a:spcBef>
                <a:spcPts val="500"/>
              </a:spcBef>
              <a:spcAft>
                <a:spcPct val="0"/>
              </a:spcAft>
              <a:buSzPct val="100000"/>
              <a:buFontTx/>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smtClean="0">
                <a:solidFill>
                  <a:srgbClr val="000000"/>
                </a:solidFill>
                <a:ea typeface="MS PGothic" pitchFamily="34" charset="-128"/>
              </a:rPr>
              <a:t>Definitie: slag om slag verandering van QRS morfologie</a:t>
            </a:r>
          </a:p>
          <a:p>
            <a:pPr marL="342900" indent="-341313" defTabSz="457200" fontAlgn="base">
              <a:spcBef>
                <a:spcPts val="500"/>
              </a:spcBef>
              <a:spcAft>
                <a:spcPct val="0"/>
              </a:spcAft>
              <a:buClr>
                <a:srgbClr val="000000"/>
              </a:buClr>
              <a:buSzPct val="100000"/>
              <a:buFont typeface="Arial" charset="0"/>
              <a:buChar char="•"/>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2000" smtClean="0">
                <a:solidFill>
                  <a:srgbClr val="000000"/>
                </a:solidFill>
                <a:ea typeface="MS PGothic" pitchFamily="34" charset="-128"/>
              </a:rPr>
              <a:t>Oorzaken:</a:t>
            </a:r>
          </a:p>
          <a:p>
            <a:pPr marL="342900" indent="-341313" defTabSz="457200" fontAlgn="base">
              <a:spcBef>
                <a:spcPts val="500"/>
              </a:spcBef>
              <a:spcAft>
                <a:spcPct val="0"/>
              </a:spcAft>
              <a:buSzPct val="100000"/>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fr-BE" sz="2000" smtClean="0">
                <a:solidFill>
                  <a:srgbClr val="000000"/>
                </a:solidFill>
                <a:ea typeface="MS PGothic" pitchFamily="34" charset="-128"/>
              </a:rPr>
              <a:t>     - Massieve pericardvochtuitstorting (swinging heart, tamponade)</a:t>
            </a:r>
          </a:p>
          <a:p>
            <a:pPr marL="342900" indent="-341313" defTabSz="457200" fontAlgn="base">
              <a:spcBef>
                <a:spcPts val="500"/>
              </a:spcBef>
              <a:spcAft>
                <a:spcPct val="0"/>
              </a:spcAft>
              <a:buSzPct val="100000"/>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fr-BE" sz="2000" smtClean="0">
                <a:solidFill>
                  <a:srgbClr val="000000"/>
                </a:solidFill>
                <a:ea typeface="MS PGothic" pitchFamily="34" charset="-128"/>
              </a:rPr>
              <a:t>	- SVT (AVRT, AT, AVNRT) bij snelle     	 		 	 	   hartfrequenties, meest frequent bij AVRT</a:t>
            </a:r>
          </a:p>
          <a:p>
            <a:pPr marL="342900" indent="-341313" defTabSz="457200" fontAlgn="base">
              <a:spcBef>
                <a:spcPts val="500"/>
              </a:spcBef>
              <a:spcAft>
                <a:spcPct val="0"/>
              </a:spcAft>
              <a:buSzPct val="100000"/>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fr-BE" sz="2000" smtClean="0">
                <a:solidFill>
                  <a:srgbClr val="000000"/>
                </a:solidFill>
                <a:ea typeface="MS PGothic" pitchFamily="34" charset="-128"/>
              </a:rPr>
              <a:t>	- Alternerend sinusritme en pre-excitatie</a:t>
            </a:r>
          </a:p>
          <a:p>
            <a:pPr marL="342900" indent="-341313" defTabSz="457200" fontAlgn="base">
              <a:spcBef>
                <a:spcPts val="500"/>
              </a:spcBef>
              <a:spcAft>
                <a:spcPct val="0"/>
              </a:spcAft>
              <a:buSzPct val="100000"/>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fr-BE" sz="2000" smtClean="0">
                <a:solidFill>
                  <a:srgbClr val="000000"/>
                </a:solidFill>
                <a:ea typeface="MS PGothic" pitchFamily="34" charset="-128"/>
              </a:rPr>
              <a:t>	- CPMVT: catecholaminerge polymorfe VT</a:t>
            </a:r>
          </a:p>
          <a:p>
            <a:pPr marL="342900" indent="-341313" defTabSz="457200" fontAlgn="base">
              <a:spcBef>
                <a:spcPts val="500"/>
              </a:spcBef>
              <a:spcAft>
                <a:spcPct val="0"/>
              </a:spcAft>
              <a:buSzPct val="100000"/>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fr-BE" sz="2000" smtClean="0">
                <a:solidFill>
                  <a:srgbClr val="000000"/>
                </a:solidFill>
                <a:ea typeface="MS PGothic" pitchFamily="34" charset="-128"/>
              </a:rPr>
              <a:t>	- VT of snelle ventr. pacing met 2/1 VA blok</a:t>
            </a:r>
          </a:p>
          <a:p>
            <a:pPr marL="342900" indent="-341313" defTabSz="457200" fontAlgn="base">
              <a:spcBef>
                <a:spcPts val="500"/>
              </a:spcBef>
              <a:spcAft>
                <a:spcPct val="0"/>
              </a:spcAft>
              <a:buSzPct val="100000"/>
              <a:tabLst>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fr-BE" sz="2000" smtClean="0">
                <a:solidFill>
                  <a:srgbClr val="000000"/>
                </a:solidFill>
                <a:ea typeface="MS PGothic" pitchFamily="34" charset="-128"/>
              </a:rPr>
              <a:t>	- VT: enkele focus met 2 exits</a:t>
            </a:r>
          </a:p>
        </p:txBody>
      </p:sp>
      <p:sp>
        <p:nvSpPr>
          <p:cNvPr id="116740" name="Rectangle 4"/>
          <p:cNvSpPr>
            <a:spLocks noChangeArrowheads="1"/>
          </p:cNvSpPr>
          <p:nvPr/>
        </p:nvSpPr>
        <p:spPr bwMode="auto">
          <a:xfrm>
            <a:off x="819152" y="4346973"/>
            <a:ext cx="8263467" cy="1738313"/>
          </a:xfrm>
          <a:prstGeom prst="rect">
            <a:avLst/>
          </a:prstGeom>
          <a:noFill/>
          <a:ln w="38160">
            <a:solidFill>
              <a:srgbClr val="EEECE1"/>
            </a:solidFill>
            <a:miter lim="800000"/>
            <a:headEnd/>
            <a:tailEnd/>
          </a:ln>
        </p:spPr>
        <p:txBody>
          <a:bodyPr wrap="none" anchor="ctr"/>
          <a:lstStyle/>
          <a:p>
            <a:pPr defTabSz="457200" fontAlgn="base">
              <a:spcBef>
                <a:spcPct val="0"/>
              </a:spcBef>
              <a:spcAft>
                <a:spcPct val="0"/>
              </a:spcAft>
            </a:pPr>
            <a:endParaRPr lang="nl-NL" smtClean="0">
              <a:solidFill>
                <a:prstClr val="black"/>
              </a:solidFill>
              <a:latin typeface="Arial" charset="0"/>
              <a:ea typeface="MS PGothic" pitchFamily="34" charset="-128"/>
            </a:endParaRPr>
          </a:p>
        </p:txBody>
      </p:sp>
      <p:pic>
        <p:nvPicPr>
          <p:cNvPr id="116741" name="Picture 5"/>
          <p:cNvPicPr>
            <a:picLocks noChangeAspect="1" noChangeArrowheads="1"/>
          </p:cNvPicPr>
          <p:nvPr/>
        </p:nvPicPr>
        <p:blipFill>
          <a:blip r:embed="rId3" cstate="print"/>
          <a:srcRect/>
          <a:stretch>
            <a:fillRect/>
          </a:stretch>
        </p:blipFill>
        <p:spPr bwMode="auto">
          <a:xfrm>
            <a:off x="539753" y="4076701"/>
            <a:ext cx="7971367" cy="1902619"/>
          </a:xfrm>
          <a:prstGeom prst="rect">
            <a:avLst/>
          </a:prstGeom>
          <a:noFill/>
          <a:ln w="9360">
            <a:solidFill>
              <a:srgbClr val="000000"/>
            </a:solidFill>
            <a:miter lim="800000"/>
            <a:headEnd/>
            <a:tailEnd/>
          </a:ln>
        </p:spPr>
      </p:pic>
      <p:sp>
        <p:nvSpPr>
          <p:cNvPr id="116742" name="AutoShape 6"/>
          <p:cNvSpPr>
            <a:spLocks noChangeArrowheads="1"/>
          </p:cNvSpPr>
          <p:nvPr/>
        </p:nvSpPr>
        <p:spPr bwMode="auto">
          <a:xfrm>
            <a:off x="770468" y="6232923"/>
            <a:ext cx="7740651" cy="432197"/>
          </a:xfrm>
          <a:prstGeom prst="roundRect">
            <a:avLst>
              <a:gd name="adj" fmla="val 16667"/>
            </a:avLst>
          </a:prstGeom>
          <a:noFill/>
          <a:ln w="9360">
            <a:solidFill>
              <a:srgbClr val="000000"/>
            </a:solidFill>
            <a:miter lim="800000"/>
            <a:headEnd/>
            <a:tailEnd/>
          </a:ln>
        </p:spPr>
        <p:txBody>
          <a:bodyPr wrap="none" anchor="ctr"/>
          <a:lstStyle/>
          <a:p>
            <a:pPr defTabSz="457200" fontAlgn="base">
              <a:spcBef>
                <a:spcPct val="0"/>
              </a:spcBef>
              <a:spcAft>
                <a:spcPct val="0"/>
              </a:spcAft>
            </a:pPr>
            <a:endParaRPr lang="nl-NL" smtClean="0">
              <a:solidFill>
                <a:prstClr val="black"/>
              </a:solidFill>
              <a:latin typeface="Arial" charset="0"/>
              <a:ea typeface="MS PGothic" pitchFamily="34" charset="-128"/>
            </a:endParaRPr>
          </a:p>
        </p:txBody>
      </p:sp>
      <p:sp>
        <p:nvSpPr>
          <p:cNvPr id="116743" name="Text Box 7"/>
          <p:cNvSpPr txBox="1">
            <a:spLocks noChangeArrowheads="1"/>
          </p:cNvSpPr>
          <p:nvPr/>
        </p:nvSpPr>
        <p:spPr bwMode="auto">
          <a:xfrm>
            <a:off x="1644653" y="6232923"/>
            <a:ext cx="4590209" cy="402291"/>
          </a:xfrm>
          <a:prstGeom prst="rect">
            <a:avLst/>
          </a:prstGeom>
          <a:noFill/>
          <a:ln w="9525">
            <a:noFill/>
            <a:miter lim="800000"/>
            <a:headEnd/>
            <a:tailEnd/>
          </a:ln>
        </p:spPr>
        <p:txBody>
          <a:bodyPr wrap="none" lIns="90000" tIns="46800" rIns="90000" bIns="46800">
            <a:spAutoFit/>
          </a:bodyPr>
          <a:lstStyle/>
          <a:p>
            <a:pPr defTabSz="457200" fontAlgn="base">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BE" sz="2000" b="1" smtClean="0">
                <a:solidFill>
                  <a:srgbClr val="000000"/>
                </a:solidFill>
                <a:latin typeface="Arial" charset="0"/>
                <a:ea typeface="MS PGothic" pitchFamily="34" charset="-128"/>
              </a:rPr>
              <a:t>QRS alternans t.g.v. harttamponade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133" y="457200"/>
            <a:ext cx="7772400" cy="5132040"/>
          </a:xfrm>
        </p:spPr>
        <p:txBody>
          <a:bodyPr/>
          <a:lstStyle/>
          <a:p>
            <a:r>
              <a:rPr lang="nl-BE" dirty="0" smtClean="0"/>
              <a:t>               </a:t>
            </a:r>
            <a:r>
              <a:rPr lang="nl-BE" sz="3600" dirty="0" smtClean="0">
                <a:solidFill>
                  <a:srgbClr val="FFFF00"/>
                </a:solidFill>
              </a:rPr>
              <a:t>EKG bij PM </a:t>
            </a:r>
            <a:r>
              <a:rPr lang="nl-BE" sz="3600" dirty="0" err="1" smtClean="0">
                <a:solidFill>
                  <a:srgbClr val="FFFF00"/>
                </a:solidFill>
              </a:rPr>
              <a:t>patienten</a:t>
            </a:r>
            <a:endParaRPr lang="nl-NL" sz="3600" dirty="0">
              <a:solidFill>
                <a:srgbClr val="FFFF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315384" y="258367"/>
            <a:ext cx="8475133" cy="583406"/>
          </a:xfrm>
          <a:prstGeom prst="rect">
            <a:avLst/>
          </a:prstGeom>
          <a:solidFill>
            <a:srgbClr val="E60202"/>
          </a:solidFill>
          <a:ln w="19080">
            <a:solidFill>
              <a:srgbClr val="800000"/>
            </a:solidFill>
            <a:miter lim="800000"/>
            <a:headEnd/>
            <a:tailEnd/>
          </a:ln>
        </p:spPr>
        <p:txBody>
          <a:bodyPr anchor="ctr"/>
          <a:lstStyle/>
          <a:p>
            <a:pPr algn="ctr" defTabSz="457200" fontAlgn="base">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smtClean="0">
                <a:solidFill>
                  <a:prstClr val="white"/>
                </a:solidFill>
                <a:ea typeface="MS PGothic" pitchFamily="34" charset="-128"/>
              </a:rPr>
              <a:t>K70 -</a:t>
            </a:r>
            <a:r>
              <a:rPr lang="en-US" sz="3600" smtClean="0">
                <a:solidFill>
                  <a:srgbClr val="FFFFFF"/>
                </a:solidFill>
                <a:ea typeface="MS PGothic" pitchFamily="34" charset="-128"/>
              </a:rPr>
              <a:t> Atriale pacing</a:t>
            </a:r>
          </a:p>
        </p:txBody>
      </p:sp>
      <p:sp>
        <p:nvSpPr>
          <p:cNvPr id="97283" name="Text Box 3"/>
          <p:cNvSpPr txBox="1">
            <a:spLocks noChangeArrowheads="1"/>
          </p:cNvSpPr>
          <p:nvPr/>
        </p:nvSpPr>
        <p:spPr bwMode="auto">
          <a:xfrm>
            <a:off x="376772" y="1175147"/>
            <a:ext cx="8411633" cy="1485900"/>
          </a:xfrm>
          <a:prstGeom prst="rect">
            <a:avLst/>
          </a:prstGeom>
          <a:solidFill>
            <a:srgbClr val="EBF1DE"/>
          </a:solidFill>
          <a:ln w="19080">
            <a:solidFill>
              <a:srgbClr val="77933C"/>
            </a:solidFill>
            <a:miter lim="800000"/>
            <a:headEnd/>
            <a:tailEnd/>
          </a:ln>
        </p:spPr>
        <p:txBody>
          <a:bodyPr/>
          <a:lstStyle/>
          <a:p>
            <a:pPr marL="341313" indent="-341313" defTabSz="457200" fontAlgn="base">
              <a:spcBef>
                <a:spcPts val="500"/>
              </a:spcBef>
              <a:spcAft>
                <a:spcPct val="0"/>
              </a:spcAft>
              <a:buClr>
                <a:srgbClr val="000000"/>
              </a:buClr>
              <a:buSzPct val="100000"/>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fr-BE" sz="2000" smtClean="0">
                <a:solidFill>
                  <a:srgbClr val="000000"/>
                </a:solidFill>
                <a:ea typeface="MS PGothic" pitchFamily="34" charset="-128"/>
              </a:rPr>
              <a:t>De pacemaker stimuleert enkel in de voorkamer</a:t>
            </a:r>
          </a:p>
          <a:p>
            <a:pPr marL="341313" indent="-341313" defTabSz="457200" fontAlgn="base">
              <a:spcBef>
                <a:spcPts val="500"/>
              </a:spcBef>
              <a:spcAft>
                <a:spcPct val="0"/>
              </a:spcAft>
              <a:buClr>
                <a:srgbClr val="000000"/>
              </a:buClr>
              <a:buSzPct val="100000"/>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fr-BE" sz="2000" smtClean="0">
                <a:solidFill>
                  <a:srgbClr val="000000"/>
                </a:solidFill>
                <a:ea typeface="MS PGothic" pitchFamily="34" charset="-128"/>
              </a:rPr>
              <a:t>Iedere P golf wordt voorafgegaan door een atriale stimulus</a:t>
            </a:r>
          </a:p>
          <a:p>
            <a:pPr marL="341313" indent="-341313" defTabSz="457200" fontAlgn="base">
              <a:spcBef>
                <a:spcPts val="500"/>
              </a:spcBef>
              <a:spcAft>
                <a:spcPct val="0"/>
              </a:spcAft>
              <a:buClr>
                <a:srgbClr val="000000"/>
              </a:buClr>
              <a:buSzPct val="100000"/>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fr-BE" sz="2000" smtClean="0">
                <a:solidFill>
                  <a:srgbClr val="000000"/>
                </a:solidFill>
                <a:ea typeface="MS PGothic" pitchFamily="34" charset="-128"/>
              </a:rPr>
              <a:t>De pacemaker-geïnduceerde P golf wordt gevolgd door een eigen spontaan QRS complex</a:t>
            </a:r>
          </a:p>
        </p:txBody>
      </p:sp>
      <p:pic>
        <p:nvPicPr>
          <p:cNvPr id="97284" name="Picture 4"/>
          <p:cNvPicPr>
            <a:picLocks noChangeAspect="1" noChangeArrowheads="1"/>
          </p:cNvPicPr>
          <p:nvPr/>
        </p:nvPicPr>
        <p:blipFill>
          <a:blip r:embed="rId3" cstate="print"/>
          <a:srcRect/>
          <a:stretch>
            <a:fillRect/>
          </a:stretch>
        </p:blipFill>
        <p:spPr bwMode="auto">
          <a:xfrm>
            <a:off x="1210735" y="3375426"/>
            <a:ext cx="7008284" cy="3050381"/>
          </a:xfrm>
          <a:prstGeom prst="rect">
            <a:avLst/>
          </a:prstGeom>
          <a:noFill/>
          <a:ln w="9360">
            <a:solidFill>
              <a:srgbClr val="000066"/>
            </a:solid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3"/>
          <p:cNvSpPr txBox="1">
            <a:spLocks noChangeArrowheads="1"/>
          </p:cNvSpPr>
          <p:nvPr/>
        </p:nvSpPr>
        <p:spPr bwMode="auto">
          <a:xfrm>
            <a:off x="376772" y="1175149"/>
            <a:ext cx="8411633" cy="1119188"/>
          </a:xfrm>
          <a:prstGeom prst="rect">
            <a:avLst/>
          </a:prstGeom>
          <a:solidFill>
            <a:srgbClr val="EBF1DE"/>
          </a:solidFill>
          <a:ln w="19080">
            <a:solidFill>
              <a:srgbClr val="77933C"/>
            </a:solidFill>
            <a:miter lim="800000"/>
            <a:headEnd/>
            <a:tailEnd/>
          </a:ln>
        </p:spPr>
        <p:txBody>
          <a:bodyPr/>
          <a:lstStyle/>
          <a:p>
            <a:pPr marL="341313" indent="-341313" defTabSz="457200" fontAlgn="base">
              <a:spcBef>
                <a:spcPts val="500"/>
              </a:spcBef>
              <a:spcAft>
                <a:spcPct val="0"/>
              </a:spcAft>
              <a:buClr>
                <a:srgbClr val="000000"/>
              </a:buClr>
              <a:buSzPct val="100000"/>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fr-BE" sz="2000" smtClean="0">
                <a:solidFill>
                  <a:srgbClr val="000000"/>
                </a:solidFill>
                <a:ea typeface="MS PGothic" pitchFamily="34" charset="-128"/>
              </a:rPr>
              <a:t>Ventriculaire pacing uit de apex van het RV</a:t>
            </a:r>
          </a:p>
          <a:p>
            <a:pPr marL="341313" indent="-341313" defTabSz="457200" fontAlgn="base">
              <a:spcBef>
                <a:spcPts val="500"/>
              </a:spcBef>
              <a:spcAft>
                <a:spcPct val="0"/>
              </a:spcAft>
              <a:buClr>
                <a:srgbClr val="000000"/>
              </a:buClr>
              <a:buSzPct val="100000"/>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fr-BE" sz="2000" smtClean="0">
                <a:solidFill>
                  <a:srgbClr val="000000"/>
                </a:solidFill>
                <a:ea typeface="MS PGothic" pitchFamily="34" charset="-128"/>
              </a:rPr>
              <a:t>Beeld van VLBTB in afleiding V1 (negatief)</a:t>
            </a:r>
          </a:p>
          <a:p>
            <a:pPr marL="341313" indent="-341313" defTabSz="457200" fontAlgn="base">
              <a:spcBef>
                <a:spcPts val="500"/>
              </a:spcBef>
              <a:spcAft>
                <a:spcPct val="0"/>
              </a:spcAft>
              <a:buClr>
                <a:srgbClr val="000000"/>
              </a:buClr>
              <a:buSzPct val="100000"/>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fr-BE" sz="2000" smtClean="0">
                <a:solidFill>
                  <a:srgbClr val="000000"/>
                </a:solidFill>
                <a:ea typeface="MS PGothic" pitchFamily="34" charset="-128"/>
              </a:rPr>
              <a:t>QRS complex positief in afl.I en negatief in de inferior afleidingen II, III &amp; aVF</a:t>
            </a:r>
          </a:p>
        </p:txBody>
      </p:sp>
      <p:pic>
        <p:nvPicPr>
          <p:cNvPr id="98307" name="Picture 4"/>
          <p:cNvPicPr>
            <a:picLocks noChangeAspect="1" noChangeArrowheads="1"/>
          </p:cNvPicPr>
          <p:nvPr/>
        </p:nvPicPr>
        <p:blipFill>
          <a:blip r:embed="rId3" cstate="print"/>
          <a:srcRect/>
          <a:stretch>
            <a:fillRect/>
          </a:stretch>
        </p:blipFill>
        <p:spPr bwMode="auto">
          <a:xfrm>
            <a:off x="1403353" y="2672954"/>
            <a:ext cx="5535083" cy="3942159"/>
          </a:xfrm>
          <a:prstGeom prst="rect">
            <a:avLst/>
          </a:prstGeom>
          <a:noFill/>
          <a:ln w="9360">
            <a:solidFill>
              <a:srgbClr val="000066"/>
            </a:solidFill>
            <a:miter lim="800000"/>
            <a:headEnd/>
            <a:tailEnd/>
          </a:ln>
        </p:spPr>
      </p:pic>
      <p:sp>
        <p:nvSpPr>
          <p:cNvPr id="98308" name="Text Box 5"/>
          <p:cNvSpPr txBox="1">
            <a:spLocks noChangeArrowheads="1"/>
          </p:cNvSpPr>
          <p:nvPr/>
        </p:nvSpPr>
        <p:spPr bwMode="auto">
          <a:xfrm>
            <a:off x="315384" y="258367"/>
            <a:ext cx="8475133" cy="583406"/>
          </a:xfrm>
          <a:prstGeom prst="rect">
            <a:avLst/>
          </a:prstGeom>
          <a:solidFill>
            <a:srgbClr val="E60202"/>
          </a:solidFill>
          <a:ln w="19080">
            <a:solidFill>
              <a:srgbClr val="800000"/>
            </a:solidFill>
            <a:miter lim="800000"/>
            <a:headEnd/>
            <a:tailEnd/>
          </a:ln>
        </p:spPr>
        <p:txBody>
          <a:bodyPr anchor="ctr"/>
          <a:lstStyle/>
          <a:p>
            <a:pPr algn="ctr" defTabSz="457200" fontAlgn="base">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smtClean="0">
                <a:solidFill>
                  <a:prstClr val="white"/>
                </a:solidFill>
                <a:ea typeface="MS PGothic" pitchFamily="34" charset="-128"/>
              </a:rPr>
              <a:t>K71 -</a:t>
            </a:r>
            <a:r>
              <a:rPr lang="en-US" sz="3600" smtClean="0">
                <a:solidFill>
                  <a:srgbClr val="FFFFFF"/>
                </a:solidFill>
                <a:ea typeface="MS PGothic" pitchFamily="34" charset="-128"/>
              </a:rPr>
              <a:t> Ventriculaire pacing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315384" y="253607"/>
            <a:ext cx="8475133" cy="592931"/>
          </a:xfrm>
          <a:prstGeom prst="rect">
            <a:avLst/>
          </a:prstGeom>
          <a:solidFill>
            <a:srgbClr val="E60202"/>
          </a:solidFill>
          <a:ln w="19080">
            <a:solidFill>
              <a:srgbClr val="800000"/>
            </a:solidFill>
            <a:miter lim="800000"/>
            <a:headEnd/>
            <a:tailEnd/>
          </a:ln>
        </p:spPr>
        <p:txBody>
          <a:bodyPr anchor="ctr"/>
          <a:lstStyle/>
          <a:p>
            <a:pPr algn="ctr" defTabSz="457200" fontAlgn="base">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smtClean="0">
                <a:solidFill>
                  <a:srgbClr val="FFFFFF"/>
                </a:solidFill>
                <a:ea typeface="MS PGothic" pitchFamily="34" charset="-128"/>
              </a:rPr>
              <a:t>K72 - DDD pacing: ECG patronen</a:t>
            </a:r>
          </a:p>
        </p:txBody>
      </p:sp>
      <p:grpSp>
        <p:nvGrpSpPr>
          <p:cNvPr id="2" name="Group 3"/>
          <p:cNvGrpSpPr>
            <a:grpSpLocks/>
          </p:cNvGrpSpPr>
          <p:nvPr/>
        </p:nvGrpSpPr>
        <p:grpSpPr bwMode="auto">
          <a:xfrm>
            <a:off x="370420" y="5944798"/>
            <a:ext cx="8439149" cy="747712"/>
            <a:chOff x="175" y="4993"/>
            <a:chExt cx="3987" cy="628"/>
          </a:xfrm>
        </p:grpSpPr>
        <p:grpSp>
          <p:nvGrpSpPr>
            <p:cNvPr id="3" name="Group 4"/>
            <p:cNvGrpSpPr>
              <a:grpSpLocks/>
            </p:cNvGrpSpPr>
            <p:nvPr/>
          </p:nvGrpSpPr>
          <p:grpSpPr bwMode="auto">
            <a:xfrm>
              <a:off x="175" y="4993"/>
              <a:ext cx="3987" cy="575"/>
              <a:chOff x="175" y="4993"/>
              <a:chExt cx="3987" cy="575"/>
            </a:xfrm>
          </p:grpSpPr>
          <p:sp>
            <p:nvSpPr>
              <p:cNvPr id="116741" name="AutoShape 5"/>
              <p:cNvSpPr>
                <a:spLocks noChangeArrowheads="1"/>
              </p:cNvSpPr>
              <p:nvPr/>
            </p:nvSpPr>
            <p:spPr bwMode="auto">
              <a:xfrm>
                <a:off x="175" y="4993"/>
                <a:ext cx="3988" cy="576"/>
              </a:xfrm>
              <a:prstGeom prst="roundRect">
                <a:avLst>
                  <a:gd name="adj" fmla="val 16667"/>
                </a:avLst>
              </a:prstGeom>
              <a:noFill/>
              <a:ln w="19080">
                <a:solidFill>
                  <a:srgbClr val="000000"/>
                </a:solidFill>
                <a:miter lim="800000"/>
                <a:headEnd/>
                <a:tailEnd/>
              </a:ln>
              <a:effectLst>
                <a:outerShdw blurRad="63500" dist="23040" dir="5400000" algn="ctr" rotWithShape="0">
                  <a:srgbClr val="000000">
                    <a:alpha val="35036"/>
                  </a:srgbClr>
                </a:outerShdw>
              </a:effectLst>
              <a:extLst>
                <a:ext uri="{909E8E84-426E-40dd-AFC4-6F175D3DCCD1}"/>
              </a:extLst>
            </p:spPr>
            <p:txBody>
              <a:bodyPr wrap="none" anchor="ctr"/>
              <a:lstStyle/>
              <a:p>
                <a:pPr defTabSz="457200" fontAlgn="base">
                  <a:spcBef>
                    <a:spcPct val="0"/>
                  </a:spcBef>
                  <a:spcAft>
                    <a:spcPct val="0"/>
                  </a:spcAft>
                  <a:defRPr/>
                </a:pPr>
                <a:endParaRPr lang="en-US">
                  <a:solidFill>
                    <a:prstClr val="black"/>
                  </a:solidFill>
                  <a:latin typeface="Arial" charset="0"/>
                  <a:ea typeface="ＭＳ Ｐゴシック" charset="0"/>
                  <a:cs typeface="ＭＳ Ｐゴシック" charset="0"/>
                </a:endParaRPr>
              </a:p>
            </p:txBody>
          </p:sp>
          <p:sp>
            <p:nvSpPr>
              <p:cNvPr id="99337" name="Rectangle 6"/>
              <p:cNvSpPr>
                <a:spLocks noChangeArrowheads="1"/>
              </p:cNvSpPr>
              <p:nvPr/>
            </p:nvSpPr>
            <p:spPr bwMode="auto">
              <a:xfrm>
                <a:off x="300" y="5047"/>
                <a:ext cx="116" cy="231"/>
              </a:xfrm>
              <a:prstGeom prst="rect">
                <a:avLst/>
              </a:prstGeom>
              <a:noFill/>
              <a:ln w="9525">
                <a:noFill/>
                <a:miter lim="800000"/>
                <a:headEnd/>
                <a:tailEnd/>
              </a:ln>
            </p:spPr>
            <p:txBody>
              <a:bodyPr wrap="none" anchor="ctr"/>
              <a:lstStyle/>
              <a:p>
                <a:pPr defTabSz="457200" fontAlgn="base">
                  <a:spcBef>
                    <a:spcPct val="0"/>
                  </a:spcBef>
                  <a:spcAft>
                    <a:spcPct val="0"/>
                  </a:spcAft>
                </a:pPr>
                <a:endParaRPr lang="nl-NL" smtClean="0">
                  <a:solidFill>
                    <a:prstClr val="black"/>
                  </a:solidFill>
                  <a:latin typeface="Arial" charset="0"/>
                  <a:ea typeface="MS PGothic" pitchFamily="34" charset="-128"/>
                </a:endParaRPr>
              </a:p>
            </p:txBody>
          </p:sp>
        </p:grpSp>
        <p:sp>
          <p:nvSpPr>
            <p:cNvPr id="99335" name="Text Box 7"/>
            <p:cNvSpPr txBox="1">
              <a:spLocks noChangeArrowheads="1"/>
            </p:cNvSpPr>
            <p:nvPr/>
          </p:nvSpPr>
          <p:spPr bwMode="auto">
            <a:xfrm>
              <a:off x="417" y="5076"/>
              <a:ext cx="2437" cy="545"/>
            </a:xfrm>
            <a:prstGeom prst="rect">
              <a:avLst/>
            </a:prstGeom>
            <a:noFill/>
            <a:ln w="9525">
              <a:noFill/>
              <a:miter lim="800000"/>
              <a:headEnd/>
              <a:tailEnd/>
            </a:ln>
          </p:spPr>
          <p:txBody>
            <a:bodyPr wrap="none" lIns="90000" tIns="46800" rIns="90000" bIns="46800">
              <a:spAutoFit/>
            </a:bodyPr>
            <a:lstStyle/>
            <a:p>
              <a:pPr defTabSz="457200" fontAlgn="base">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BE" b="1" smtClean="0">
                  <a:solidFill>
                    <a:srgbClr val="000000"/>
                  </a:solidFill>
                  <a:latin typeface="Arial" charset="0"/>
                  <a:ea typeface="MS PGothic" pitchFamily="34" charset="-128"/>
                </a:rPr>
                <a:t>AP: atriale pacing; VP: ventriculaire pacing</a:t>
              </a:r>
            </a:p>
            <a:p>
              <a:pPr defTabSz="457200" fontAlgn="base">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BE" b="1" smtClean="0">
                  <a:solidFill>
                    <a:srgbClr val="000000"/>
                  </a:solidFill>
                  <a:latin typeface="Arial" charset="0"/>
                  <a:ea typeface="MS PGothic" pitchFamily="34" charset="-128"/>
                </a:rPr>
                <a:t>AS: atriale sensing; VS: ventriculaire sensing</a:t>
              </a:r>
            </a:p>
          </p:txBody>
        </p:sp>
      </p:grpSp>
      <p:pic>
        <p:nvPicPr>
          <p:cNvPr id="99332" name="Picture 8"/>
          <p:cNvPicPr>
            <a:picLocks noChangeAspect="1" noChangeArrowheads="1"/>
          </p:cNvPicPr>
          <p:nvPr/>
        </p:nvPicPr>
        <p:blipFill>
          <a:blip r:embed="rId3" cstate="print"/>
          <a:srcRect/>
          <a:stretch>
            <a:fillRect/>
          </a:stretch>
        </p:blipFill>
        <p:spPr bwMode="auto">
          <a:xfrm>
            <a:off x="1716617" y="1062037"/>
            <a:ext cx="5545667" cy="3119438"/>
          </a:xfrm>
          <a:prstGeom prst="rect">
            <a:avLst/>
          </a:prstGeom>
          <a:noFill/>
          <a:ln w="9360">
            <a:solidFill>
              <a:srgbClr val="000000"/>
            </a:solidFill>
            <a:miter lim="800000"/>
            <a:headEnd/>
            <a:tailEnd/>
          </a:ln>
        </p:spPr>
      </p:pic>
      <p:pic>
        <p:nvPicPr>
          <p:cNvPr id="99333" name="Picture 9" descr="Overz-PM-mode"/>
          <p:cNvPicPr>
            <a:picLocks noChangeAspect="1" noChangeArrowheads="1"/>
          </p:cNvPicPr>
          <p:nvPr/>
        </p:nvPicPr>
        <p:blipFill>
          <a:blip r:embed="rId4" cstate="print"/>
          <a:srcRect/>
          <a:stretch>
            <a:fillRect/>
          </a:stretch>
        </p:blipFill>
        <p:spPr bwMode="auto">
          <a:xfrm>
            <a:off x="882651" y="4181475"/>
            <a:ext cx="7696200" cy="161806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1027"/>
          <p:cNvSpPr txBox="1">
            <a:spLocks noChangeArrowheads="1"/>
          </p:cNvSpPr>
          <p:nvPr/>
        </p:nvSpPr>
        <p:spPr bwMode="auto">
          <a:xfrm>
            <a:off x="376772" y="1175151"/>
            <a:ext cx="8411633" cy="1625203"/>
          </a:xfrm>
          <a:prstGeom prst="rect">
            <a:avLst/>
          </a:prstGeom>
          <a:solidFill>
            <a:srgbClr val="EBF1DE"/>
          </a:solidFill>
          <a:ln w="19080">
            <a:solidFill>
              <a:srgbClr val="77933C"/>
            </a:solidFill>
            <a:miter lim="800000"/>
            <a:headEnd/>
            <a:tailEnd/>
          </a:ln>
        </p:spPr>
        <p:txBody>
          <a:bodyPr/>
          <a:lstStyle/>
          <a:p>
            <a:pPr marL="341313" indent="-341313" defTabSz="457200" fontAlgn="base">
              <a:spcBef>
                <a:spcPts val="500"/>
              </a:spcBef>
              <a:spcAft>
                <a:spcPct val="0"/>
              </a:spcAft>
              <a:buClr>
                <a:srgbClr val="000000"/>
              </a:buClr>
              <a:buSzPct val="100000"/>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fr-BE" sz="2000" smtClean="0">
                <a:solidFill>
                  <a:srgbClr val="000000"/>
                </a:solidFill>
                <a:ea typeface="MS PGothic" pitchFamily="34" charset="-128"/>
              </a:rPr>
              <a:t>Een pacemakertachycardie (of eindloze lustachycardie) is een cirkeltachycardie waarbij de antegrade geleiding gevormd wordt door het AV interval van de pacemaker. De prikkel keert terug van het ventrikel naar het atrium via retrograde geleiding over de AV knoop (VA interval)</a:t>
            </a:r>
          </a:p>
        </p:txBody>
      </p:sp>
      <p:pic>
        <p:nvPicPr>
          <p:cNvPr id="100355" name="Picture 1028"/>
          <p:cNvPicPr>
            <a:picLocks noChangeAspect="1" noChangeArrowheads="1"/>
          </p:cNvPicPr>
          <p:nvPr/>
        </p:nvPicPr>
        <p:blipFill>
          <a:blip r:embed="rId3" cstate="print"/>
          <a:srcRect/>
          <a:stretch>
            <a:fillRect/>
          </a:stretch>
        </p:blipFill>
        <p:spPr bwMode="auto">
          <a:xfrm>
            <a:off x="613835" y="3482579"/>
            <a:ext cx="8176684" cy="1257300"/>
          </a:xfrm>
          <a:prstGeom prst="rect">
            <a:avLst/>
          </a:prstGeom>
          <a:noFill/>
          <a:ln w="9360">
            <a:solidFill>
              <a:srgbClr val="000066"/>
            </a:solidFill>
            <a:miter lim="800000"/>
            <a:headEnd/>
            <a:tailEnd/>
          </a:ln>
        </p:spPr>
      </p:pic>
      <p:grpSp>
        <p:nvGrpSpPr>
          <p:cNvPr id="2" name="Group 1029"/>
          <p:cNvGrpSpPr>
            <a:grpSpLocks/>
          </p:cNvGrpSpPr>
          <p:nvPr/>
        </p:nvGrpSpPr>
        <p:grpSpPr bwMode="auto">
          <a:xfrm>
            <a:off x="347138" y="4951810"/>
            <a:ext cx="8439151" cy="1614488"/>
            <a:chOff x="164" y="4159"/>
            <a:chExt cx="3987" cy="1356"/>
          </a:xfrm>
        </p:grpSpPr>
        <p:sp>
          <p:nvSpPr>
            <p:cNvPr id="114694" name="AutoShape 1030"/>
            <p:cNvSpPr>
              <a:spLocks noChangeArrowheads="1"/>
            </p:cNvSpPr>
            <p:nvPr/>
          </p:nvSpPr>
          <p:spPr bwMode="auto">
            <a:xfrm>
              <a:off x="164" y="4159"/>
              <a:ext cx="3988" cy="1357"/>
            </a:xfrm>
            <a:prstGeom prst="roundRect">
              <a:avLst>
                <a:gd name="adj" fmla="val 16667"/>
              </a:avLst>
            </a:prstGeom>
            <a:noFill/>
            <a:ln w="19080">
              <a:solidFill>
                <a:srgbClr val="000000"/>
              </a:solidFill>
              <a:miter lim="800000"/>
              <a:headEnd/>
              <a:tailEnd/>
            </a:ln>
            <a:effectLst>
              <a:outerShdw blurRad="63500" dist="23040" dir="5400000" algn="ctr" rotWithShape="0">
                <a:srgbClr val="000000">
                  <a:alpha val="35036"/>
                </a:srgbClr>
              </a:outerShdw>
            </a:effectLst>
            <a:extLst>
              <a:ext uri="{909E8E84-426E-40dd-AFC4-6F175D3DCCD1}"/>
            </a:extLst>
          </p:spPr>
          <p:txBody>
            <a:bodyPr wrap="none" anchor="ctr"/>
            <a:lstStyle/>
            <a:p>
              <a:pPr defTabSz="457200" fontAlgn="base">
                <a:spcBef>
                  <a:spcPct val="0"/>
                </a:spcBef>
                <a:spcAft>
                  <a:spcPct val="0"/>
                </a:spcAft>
                <a:defRPr/>
              </a:pPr>
              <a:endParaRPr lang="en-US">
                <a:solidFill>
                  <a:prstClr val="black"/>
                </a:solidFill>
                <a:latin typeface="Arial" charset="0"/>
                <a:ea typeface="ＭＳ Ｐゴシック" charset="0"/>
                <a:cs typeface="ＭＳ Ｐゴシック" charset="0"/>
              </a:endParaRPr>
            </a:p>
          </p:txBody>
        </p:sp>
        <p:sp>
          <p:nvSpPr>
            <p:cNvPr id="100360" name="Rectangle 1031"/>
            <p:cNvSpPr>
              <a:spLocks noChangeArrowheads="1"/>
            </p:cNvSpPr>
            <p:nvPr/>
          </p:nvSpPr>
          <p:spPr bwMode="auto">
            <a:xfrm>
              <a:off x="289" y="4286"/>
              <a:ext cx="116" cy="231"/>
            </a:xfrm>
            <a:prstGeom prst="rect">
              <a:avLst/>
            </a:prstGeom>
            <a:noFill/>
            <a:ln w="9525">
              <a:noFill/>
              <a:miter lim="800000"/>
              <a:headEnd/>
              <a:tailEnd/>
            </a:ln>
          </p:spPr>
          <p:txBody>
            <a:bodyPr wrap="none" anchor="ctr"/>
            <a:lstStyle/>
            <a:p>
              <a:pPr defTabSz="457200" fontAlgn="base">
                <a:spcBef>
                  <a:spcPct val="0"/>
                </a:spcBef>
                <a:spcAft>
                  <a:spcPct val="0"/>
                </a:spcAft>
              </a:pPr>
              <a:endParaRPr lang="nl-NL" smtClean="0">
                <a:solidFill>
                  <a:prstClr val="black"/>
                </a:solidFill>
                <a:latin typeface="Arial" charset="0"/>
                <a:ea typeface="MS PGothic" pitchFamily="34" charset="-128"/>
              </a:endParaRPr>
            </a:p>
          </p:txBody>
        </p:sp>
      </p:grpSp>
      <p:sp>
        <p:nvSpPr>
          <p:cNvPr id="100357" name="Text Box 1032"/>
          <p:cNvSpPr txBox="1">
            <a:spLocks noChangeArrowheads="1"/>
          </p:cNvSpPr>
          <p:nvPr/>
        </p:nvSpPr>
        <p:spPr bwMode="auto">
          <a:xfrm>
            <a:off x="522817" y="5050633"/>
            <a:ext cx="7797800" cy="1510904"/>
          </a:xfrm>
          <a:prstGeom prst="rect">
            <a:avLst/>
          </a:prstGeom>
          <a:noFill/>
          <a:ln w="9525">
            <a:noFill/>
            <a:miter lim="800000"/>
            <a:headEnd/>
            <a:tailEnd/>
          </a:ln>
        </p:spPr>
        <p:txBody>
          <a:bodyPr lIns="90000" tIns="46800" rIns="90000" bIns="46800">
            <a:spAutoFit/>
          </a:bodyPr>
          <a:lstStyle/>
          <a:p>
            <a:pPr defTabSz="457200" fontAlgn="base">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BE" smtClean="0">
                <a:solidFill>
                  <a:srgbClr val="000000"/>
                </a:solidFill>
                <a:latin typeface="Arial" charset="0"/>
                <a:ea typeface="MS PGothic" pitchFamily="34" charset="-128"/>
              </a:rPr>
              <a:t>Een P golf wordt niet gevoeld. De daaropvolgende atriale stimulus is niet effectief daar het atrium nog refractair is. Dit leidt tot een verlengd PR interval. Na ventr. pacing onstaat er een retrograde P golf die door de pacemaker wordt gevoeld en vervolgens wordt het ventrikel terug gestimuleerd en ontstaat er een PM tachycardie.</a:t>
            </a:r>
          </a:p>
        </p:txBody>
      </p:sp>
      <p:sp>
        <p:nvSpPr>
          <p:cNvPr id="100358" name="Text Box 1033"/>
          <p:cNvSpPr txBox="1">
            <a:spLocks noChangeArrowheads="1"/>
          </p:cNvSpPr>
          <p:nvPr/>
        </p:nvSpPr>
        <p:spPr bwMode="auto">
          <a:xfrm>
            <a:off x="315384" y="71441"/>
            <a:ext cx="8475133" cy="859631"/>
          </a:xfrm>
          <a:prstGeom prst="rect">
            <a:avLst/>
          </a:prstGeom>
          <a:solidFill>
            <a:srgbClr val="E60202"/>
          </a:solidFill>
          <a:ln w="19080">
            <a:solidFill>
              <a:srgbClr val="800000"/>
            </a:solidFill>
            <a:miter lim="800000"/>
            <a:headEnd/>
            <a:tailEnd/>
          </a:ln>
        </p:spPr>
        <p:txBody>
          <a:bodyPr anchor="ctr"/>
          <a:lstStyle/>
          <a:p>
            <a:pPr algn="ctr" defTabSz="457200" fontAlgn="base">
              <a:lnSpc>
                <a:spcPct val="90000"/>
              </a:lnSpc>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smtClean="0">
                <a:solidFill>
                  <a:srgbClr val="FFFFFF"/>
                </a:solidFill>
                <a:ea typeface="MS PGothic" pitchFamily="34" charset="-128"/>
              </a:rPr>
              <a:t>K72 - DDD pacing: </a:t>
            </a:r>
            <a:br>
              <a:rPr lang="en-US" sz="3600" smtClean="0">
                <a:solidFill>
                  <a:srgbClr val="FFFFFF"/>
                </a:solidFill>
                <a:ea typeface="MS PGothic" pitchFamily="34" charset="-128"/>
              </a:rPr>
            </a:br>
            <a:r>
              <a:rPr lang="en-US" sz="3600" smtClean="0">
                <a:solidFill>
                  <a:srgbClr val="FFFFFF"/>
                </a:solidFill>
                <a:ea typeface="MS PGothic" pitchFamily="34" charset="-128"/>
              </a:rPr>
              <a:t>PM tachycardie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1026"/>
          <p:cNvSpPr txBox="1">
            <a:spLocks noChangeArrowheads="1"/>
          </p:cNvSpPr>
          <p:nvPr/>
        </p:nvSpPr>
        <p:spPr bwMode="auto">
          <a:xfrm>
            <a:off x="315384" y="258367"/>
            <a:ext cx="8475133" cy="583406"/>
          </a:xfrm>
          <a:prstGeom prst="rect">
            <a:avLst/>
          </a:prstGeom>
          <a:solidFill>
            <a:srgbClr val="E60202"/>
          </a:solidFill>
          <a:ln w="19080">
            <a:solidFill>
              <a:srgbClr val="800000"/>
            </a:solidFill>
            <a:miter lim="800000"/>
            <a:headEnd/>
            <a:tailEnd/>
          </a:ln>
        </p:spPr>
        <p:txBody>
          <a:bodyPr anchor="ctr"/>
          <a:lstStyle/>
          <a:p>
            <a:pPr algn="ctr" defTabSz="457200" fontAlgn="base">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smtClean="0">
                <a:solidFill>
                  <a:srgbClr val="FFFFFF"/>
                </a:solidFill>
                <a:ea typeface="MS PGothic" pitchFamily="34" charset="-128"/>
              </a:rPr>
              <a:t>K73 - Biventriculaire pacing</a:t>
            </a:r>
          </a:p>
        </p:txBody>
      </p:sp>
      <p:sp>
        <p:nvSpPr>
          <p:cNvPr id="101379" name="Text Box 1027"/>
          <p:cNvSpPr txBox="1">
            <a:spLocks noChangeArrowheads="1"/>
          </p:cNvSpPr>
          <p:nvPr/>
        </p:nvSpPr>
        <p:spPr bwMode="auto">
          <a:xfrm>
            <a:off x="376772" y="1035845"/>
            <a:ext cx="8411633" cy="1076325"/>
          </a:xfrm>
          <a:prstGeom prst="rect">
            <a:avLst/>
          </a:prstGeom>
          <a:solidFill>
            <a:srgbClr val="EBF1DE"/>
          </a:solidFill>
          <a:ln w="19080">
            <a:solidFill>
              <a:srgbClr val="77933C"/>
            </a:solidFill>
            <a:miter lim="800000"/>
            <a:headEnd/>
            <a:tailEnd/>
          </a:ln>
        </p:spPr>
        <p:txBody>
          <a:bodyPr/>
          <a:lstStyle/>
          <a:p>
            <a:pPr marL="341313" indent="-341313" defTabSz="457200" fontAlgn="base">
              <a:spcBef>
                <a:spcPts val="500"/>
              </a:spcBef>
              <a:spcAft>
                <a:spcPct val="0"/>
              </a:spcAft>
              <a:buClr>
                <a:srgbClr val="000000"/>
              </a:buClr>
              <a:buSzPct val="100000"/>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fr-BE" sz="2000" smtClean="0">
                <a:solidFill>
                  <a:srgbClr val="000000"/>
                </a:solidFill>
                <a:ea typeface="MS PGothic" pitchFamily="34" charset="-128"/>
              </a:rPr>
              <a:t>Ventriculaire pacingstimulus</a:t>
            </a:r>
          </a:p>
          <a:p>
            <a:pPr marL="341313" indent="-341313" defTabSz="457200" fontAlgn="base">
              <a:spcBef>
                <a:spcPts val="500"/>
              </a:spcBef>
              <a:spcAft>
                <a:spcPct val="0"/>
              </a:spcAft>
              <a:buClr>
                <a:srgbClr val="000000"/>
              </a:buClr>
              <a:buSzPct val="100000"/>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fr-BE" sz="2000" smtClean="0">
                <a:solidFill>
                  <a:srgbClr val="000000"/>
                </a:solidFill>
                <a:ea typeface="MS PGothic" pitchFamily="34" charset="-128"/>
              </a:rPr>
              <a:t>Initiële postieve deflexie in afl. V1 (type VRBTB)</a:t>
            </a:r>
          </a:p>
          <a:p>
            <a:pPr marL="341313" indent="-341313" defTabSz="457200" fontAlgn="base">
              <a:spcBef>
                <a:spcPts val="500"/>
              </a:spcBef>
              <a:spcAft>
                <a:spcPct val="0"/>
              </a:spcAft>
              <a:buClr>
                <a:srgbClr val="000000"/>
              </a:buClr>
              <a:buSzPct val="100000"/>
              <a:buFont typeface="Arial"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fr-BE" sz="2000" smtClean="0">
                <a:solidFill>
                  <a:srgbClr val="000000"/>
                </a:solidFill>
                <a:ea typeface="MS PGothic" pitchFamily="34" charset="-128"/>
              </a:rPr>
              <a:t>Initiële negatieve deflexie in afl. I (QR,qR)</a:t>
            </a:r>
          </a:p>
        </p:txBody>
      </p:sp>
      <p:pic>
        <p:nvPicPr>
          <p:cNvPr id="101380" name="Picture 1028"/>
          <p:cNvPicPr>
            <a:picLocks noChangeAspect="1" noChangeArrowheads="1"/>
          </p:cNvPicPr>
          <p:nvPr/>
        </p:nvPicPr>
        <p:blipFill>
          <a:blip r:embed="rId3" cstate="print"/>
          <a:srcRect/>
          <a:stretch>
            <a:fillRect/>
          </a:stretch>
        </p:blipFill>
        <p:spPr bwMode="auto">
          <a:xfrm>
            <a:off x="624417" y="2457450"/>
            <a:ext cx="7787216" cy="3370660"/>
          </a:xfrm>
          <a:prstGeom prst="rect">
            <a:avLst/>
          </a:prstGeom>
          <a:noFill/>
          <a:ln w="9360">
            <a:solidFill>
              <a:srgbClr val="000066"/>
            </a:solidFill>
            <a:miter lim="800000"/>
            <a:headEnd/>
            <a:tailEnd/>
          </a:ln>
        </p:spPr>
      </p:pic>
      <p:grpSp>
        <p:nvGrpSpPr>
          <p:cNvPr id="2" name="Group 1029"/>
          <p:cNvGrpSpPr>
            <a:grpSpLocks/>
          </p:cNvGrpSpPr>
          <p:nvPr/>
        </p:nvGrpSpPr>
        <p:grpSpPr bwMode="auto">
          <a:xfrm>
            <a:off x="370420" y="5948364"/>
            <a:ext cx="8439149" cy="684610"/>
            <a:chOff x="175" y="4996"/>
            <a:chExt cx="3987" cy="575"/>
          </a:xfrm>
        </p:grpSpPr>
        <p:sp>
          <p:nvSpPr>
            <p:cNvPr id="112646" name="AutoShape 1030"/>
            <p:cNvSpPr>
              <a:spLocks noChangeArrowheads="1"/>
            </p:cNvSpPr>
            <p:nvPr/>
          </p:nvSpPr>
          <p:spPr bwMode="auto">
            <a:xfrm>
              <a:off x="175" y="4996"/>
              <a:ext cx="3988" cy="576"/>
            </a:xfrm>
            <a:prstGeom prst="roundRect">
              <a:avLst>
                <a:gd name="adj" fmla="val 16667"/>
              </a:avLst>
            </a:prstGeom>
            <a:noFill/>
            <a:ln w="19080">
              <a:solidFill>
                <a:srgbClr val="000000"/>
              </a:solidFill>
              <a:miter lim="800000"/>
              <a:headEnd/>
              <a:tailEnd/>
            </a:ln>
            <a:effectLst>
              <a:outerShdw blurRad="63500" dist="23040" dir="5400000" algn="ctr" rotWithShape="0">
                <a:srgbClr val="000000">
                  <a:alpha val="35036"/>
                </a:srgbClr>
              </a:outerShdw>
            </a:effectLst>
            <a:extLst>
              <a:ext uri="{909E8E84-426E-40dd-AFC4-6F175D3DCCD1}"/>
            </a:extLst>
          </p:spPr>
          <p:txBody>
            <a:bodyPr wrap="none" anchor="ctr"/>
            <a:lstStyle/>
            <a:p>
              <a:pPr defTabSz="457200" fontAlgn="base">
                <a:spcBef>
                  <a:spcPct val="0"/>
                </a:spcBef>
                <a:spcAft>
                  <a:spcPct val="0"/>
                </a:spcAft>
                <a:defRPr/>
              </a:pPr>
              <a:endParaRPr lang="en-US">
                <a:solidFill>
                  <a:prstClr val="black"/>
                </a:solidFill>
                <a:latin typeface="Arial" charset="0"/>
                <a:ea typeface="ＭＳ Ｐゴシック" charset="0"/>
                <a:cs typeface="ＭＳ Ｐゴシック" charset="0"/>
              </a:endParaRPr>
            </a:p>
          </p:txBody>
        </p:sp>
        <p:sp>
          <p:nvSpPr>
            <p:cNvPr id="101384" name="Rectangle 1031"/>
            <p:cNvSpPr>
              <a:spLocks noChangeArrowheads="1"/>
            </p:cNvSpPr>
            <p:nvPr/>
          </p:nvSpPr>
          <p:spPr bwMode="auto">
            <a:xfrm>
              <a:off x="300" y="5050"/>
              <a:ext cx="116" cy="231"/>
            </a:xfrm>
            <a:prstGeom prst="rect">
              <a:avLst/>
            </a:prstGeom>
            <a:noFill/>
            <a:ln w="9525">
              <a:noFill/>
              <a:miter lim="800000"/>
              <a:headEnd/>
              <a:tailEnd/>
            </a:ln>
          </p:spPr>
          <p:txBody>
            <a:bodyPr wrap="none" anchor="ctr"/>
            <a:lstStyle/>
            <a:p>
              <a:pPr defTabSz="457200" fontAlgn="base">
                <a:spcBef>
                  <a:spcPct val="0"/>
                </a:spcBef>
                <a:spcAft>
                  <a:spcPct val="0"/>
                </a:spcAft>
              </a:pPr>
              <a:endParaRPr lang="nl-NL" smtClean="0">
                <a:solidFill>
                  <a:prstClr val="black"/>
                </a:solidFill>
                <a:latin typeface="Arial" charset="0"/>
                <a:ea typeface="MS PGothic" pitchFamily="34" charset="-128"/>
              </a:endParaRPr>
            </a:p>
          </p:txBody>
        </p:sp>
      </p:grpSp>
      <p:sp>
        <p:nvSpPr>
          <p:cNvPr id="101382" name="Text Box 1032"/>
          <p:cNvSpPr txBox="1">
            <a:spLocks noChangeArrowheads="1"/>
          </p:cNvSpPr>
          <p:nvPr/>
        </p:nvSpPr>
        <p:spPr bwMode="auto">
          <a:xfrm>
            <a:off x="501655" y="5981700"/>
            <a:ext cx="7909983" cy="648512"/>
          </a:xfrm>
          <a:prstGeom prst="rect">
            <a:avLst/>
          </a:prstGeom>
          <a:noFill/>
          <a:ln w="9525">
            <a:noFill/>
            <a:miter lim="800000"/>
            <a:headEnd/>
            <a:tailEnd/>
          </a:ln>
        </p:spPr>
        <p:txBody>
          <a:bodyPr lIns="90000" tIns="46800" rIns="90000" bIns="46800">
            <a:spAutoFit/>
          </a:bodyPr>
          <a:lstStyle/>
          <a:p>
            <a:pPr defTabSz="457200" fontAlgn="base">
              <a:spcBef>
                <a:spcPct val="0"/>
              </a:spcBef>
              <a:spcAft>
                <a:spcPct val="0"/>
              </a:spcAft>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fr-BE" b="1" smtClean="0">
                <a:solidFill>
                  <a:srgbClr val="000000"/>
                </a:solidFill>
                <a:latin typeface="Arial" charset="0"/>
                <a:ea typeface="MS PGothic" pitchFamily="34" charset="-128"/>
              </a:rPr>
              <a:t>SR: sinusritme met VLBTB; RV: RV pacing (apex); LV: LV pacing; BiV: biventriculaire pacing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0862" name="Picture 14" descr="3.jpg                                                          000049A0Macintosh HD                   ABA78158:"/>
          <p:cNvPicPr>
            <a:picLocks noChangeAspect="1" noChangeArrowheads="1"/>
          </p:cNvPicPr>
          <p:nvPr/>
        </p:nvPicPr>
        <p:blipFill>
          <a:blip r:embed="rId3" cstate="print"/>
          <a:srcRect/>
          <a:stretch>
            <a:fillRect/>
          </a:stretch>
        </p:blipFill>
        <p:spPr bwMode="auto">
          <a:xfrm>
            <a:off x="335847" y="2065338"/>
            <a:ext cx="8590844" cy="3746500"/>
          </a:xfrm>
          <a:prstGeom prst="rect">
            <a:avLst/>
          </a:prstGeom>
          <a:noFill/>
        </p:spPr>
      </p:pic>
      <p:sp>
        <p:nvSpPr>
          <p:cNvPr id="590851" name="Rectangle 3"/>
          <p:cNvSpPr>
            <a:spLocks noGrp="1" noChangeArrowheads="1"/>
          </p:cNvSpPr>
          <p:nvPr>
            <p:ph type="title"/>
          </p:nvPr>
        </p:nvSpPr>
        <p:spPr>
          <a:xfrm>
            <a:off x="220136" y="463550"/>
            <a:ext cx="6925733" cy="1143000"/>
          </a:xfrm>
        </p:spPr>
        <p:txBody>
          <a:bodyPr/>
          <a:lstStyle/>
          <a:p>
            <a:r>
              <a:rPr lang="en-GB" altLang="en-GB">
                <a:solidFill>
                  <a:srgbClr val="FFFF66"/>
                </a:solidFill>
              </a:rPr>
              <a:t>Lateral infarction</a:t>
            </a:r>
            <a:endParaRPr lang="en-GB" altLang="en-GB"/>
          </a:p>
        </p:txBody>
      </p:sp>
      <p:sp>
        <p:nvSpPr>
          <p:cNvPr id="590852" name="Text Box 4"/>
          <p:cNvSpPr txBox="1">
            <a:spLocks noChangeArrowheads="1"/>
          </p:cNvSpPr>
          <p:nvPr/>
        </p:nvSpPr>
        <p:spPr bwMode="auto">
          <a:xfrm>
            <a:off x="220142" y="1571128"/>
            <a:ext cx="1906589" cy="340735"/>
          </a:xfrm>
          <a:prstGeom prst="rect">
            <a:avLst/>
          </a:prstGeom>
          <a:noFill/>
          <a:ln w="9525">
            <a:noFill/>
            <a:miter lim="800000"/>
            <a:headEnd/>
            <a:tailEnd/>
          </a:ln>
          <a:effectLst/>
        </p:spPr>
        <p:txBody>
          <a:bodyPr wrap="none" lIns="90000" tIns="46800" rIns="90000" bIns="46800" anchor="ctr">
            <a:spAutoFit/>
          </a:bodyPr>
          <a:lstStyle/>
          <a:p>
            <a:pPr eaLnBrk="0" fontAlgn="base" hangingPunct="0">
              <a:spcBef>
                <a:spcPct val="50000"/>
              </a:spcBef>
              <a:spcAft>
                <a:spcPct val="0"/>
              </a:spcAft>
            </a:pPr>
            <a:r>
              <a:rPr lang="en-GB" altLang="en-GB" sz="1600" b="1" smtClean="0">
                <a:solidFill>
                  <a:srgbClr val="FFFF99"/>
                </a:solidFill>
              </a:rPr>
              <a:t>Lateral  infarction</a:t>
            </a:r>
          </a:p>
        </p:txBody>
      </p:sp>
      <p:grpSp>
        <p:nvGrpSpPr>
          <p:cNvPr id="2" name="Group 5"/>
          <p:cNvGrpSpPr>
            <a:grpSpLocks/>
          </p:cNvGrpSpPr>
          <p:nvPr/>
        </p:nvGrpSpPr>
        <p:grpSpPr bwMode="auto">
          <a:xfrm>
            <a:off x="3074810" y="2373335"/>
            <a:ext cx="5741812" cy="311151"/>
            <a:chOff x="1106" y="1328"/>
            <a:chExt cx="4069" cy="196"/>
          </a:xfrm>
        </p:grpSpPr>
        <p:sp>
          <p:nvSpPr>
            <p:cNvPr id="590854" name="Text Box 6"/>
            <p:cNvSpPr txBox="1">
              <a:spLocks noChangeArrowheads="1"/>
            </p:cNvSpPr>
            <p:nvPr/>
          </p:nvSpPr>
          <p:spPr bwMode="auto">
            <a:xfrm>
              <a:off x="1106" y="1329"/>
              <a:ext cx="411" cy="195"/>
            </a:xfrm>
            <a:prstGeom prst="rect">
              <a:avLst/>
            </a:prstGeom>
            <a:noFill/>
            <a:ln w="9525">
              <a:noFill/>
              <a:miter lim="800000"/>
              <a:headEnd/>
              <a:tailEnd/>
            </a:ln>
            <a:effectLst/>
          </p:spPr>
          <p:txBody>
            <a:bodyPr wrap="none" lIns="90000" tIns="46800" rIns="90000" bIns="46800" anchor="ctr">
              <a:spAutoFit/>
            </a:bodyPr>
            <a:lstStyle/>
            <a:p>
              <a:pPr algn="ctr" eaLnBrk="0" fontAlgn="base" hangingPunct="0">
                <a:spcBef>
                  <a:spcPct val="50000"/>
                </a:spcBef>
                <a:spcAft>
                  <a:spcPct val="0"/>
                </a:spcAft>
              </a:pPr>
              <a:r>
                <a:rPr lang="en-GB" altLang="en-GB" sz="1400" b="1" smtClean="0">
                  <a:solidFill>
                    <a:srgbClr val="FFFF99"/>
                  </a:solidFill>
                </a:rPr>
                <a:t>I II III</a:t>
              </a:r>
            </a:p>
          </p:txBody>
        </p:sp>
        <p:sp>
          <p:nvSpPr>
            <p:cNvPr id="590855" name="Text Box 7"/>
            <p:cNvSpPr txBox="1">
              <a:spLocks noChangeArrowheads="1"/>
            </p:cNvSpPr>
            <p:nvPr/>
          </p:nvSpPr>
          <p:spPr bwMode="auto">
            <a:xfrm>
              <a:off x="1996" y="1328"/>
              <a:ext cx="910" cy="195"/>
            </a:xfrm>
            <a:prstGeom prst="rect">
              <a:avLst/>
            </a:prstGeom>
            <a:noFill/>
            <a:ln w="9525">
              <a:noFill/>
              <a:miter lim="800000"/>
              <a:headEnd/>
              <a:tailEnd/>
            </a:ln>
            <a:effectLst/>
          </p:spPr>
          <p:txBody>
            <a:bodyPr wrap="none" lIns="90000" tIns="46800" rIns="90000" bIns="46800" anchor="ctr">
              <a:spAutoFit/>
            </a:bodyPr>
            <a:lstStyle/>
            <a:p>
              <a:pPr algn="ctr" eaLnBrk="0" fontAlgn="base" hangingPunct="0">
                <a:spcBef>
                  <a:spcPct val="50000"/>
                </a:spcBef>
                <a:spcAft>
                  <a:spcPct val="0"/>
                </a:spcAft>
              </a:pPr>
              <a:r>
                <a:rPr lang="en-GB" altLang="en-GB" sz="1400" b="1" smtClean="0">
                  <a:solidFill>
                    <a:srgbClr val="FFFF99"/>
                  </a:solidFill>
                </a:rPr>
                <a:t>aVR aVL aVF</a:t>
              </a:r>
            </a:p>
          </p:txBody>
        </p:sp>
        <p:sp>
          <p:nvSpPr>
            <p:cNvPr id="590856" name="Text Box 8"/>
            <p:cNvSpPr txBox="1">
              <a:spLocks noChangeArrowheads="1"/>
            </p:cNvSpPr>
            <p:nvPr/>
          </p:nvSpPr>
          <p:spPr bwMode="auto">
            <a:xfrm>
              <a:off x="3323" y="1328"/>
              <a:ext cx="701" cy="195"/>
            </a:xfrm>
            <a:prstGeom prst="rect">
              <a:avLst/>
            </a:prstGeom>
            <a:noFill/>
            <a:ln w="9525">
              <a:noFill/>
              <a:miter lim="800000"/>
              <a:headEnd/>
              <a:tailEnd/>
            </a:ln>
            <a:effectLst/>
          </p:spPr>
          <p:txBody>
            <a:bodyPr wrap="none" lIns="90000" tIns="46800" rIns="90000" bIns="46800" anchor="ctr">
              <a:spAutoFit/>
            </a:bodyPr>
            <a:lstStyle/>
            <a:p>
              <a:pPr algn="ctr" eaLnBrk="0" fontAlgn="base" hangingPunct="0">
                <a:spcBef>
                  <a:spcPct val="50000"/>
                </a:spcBef>
                <a:spcAft>
                  <a:spcPct val="0"/>
                </a:spcAft>
              </a:pPr>
              <a:r>
                <a:rPr lang="en-GB" altLang="en-GB" sz="1400" b="1" smtClean="0">
                  <a:solidFill>
                    <a:srgbClr val="FFFF99"/>
                  </a:solidFill>
                </a:rPr>
                <a:t>V1  V2 V3</a:t>
              </a:r>
            </a:p>
          </p:txBody>
        </p:sp>
        <p:sp>
          <p:nvSpPr>
            <p:cNvPr id="590857" name="Text Box 9"/>
            <p:cNvSpPr txBox="1">
              <a:spLocks noChangeArrowheads="1"/>
            </p:cNvSpPr>
            <p:nvPr/>
          </p:nvSpPr>
          <p:spPr bwMode="auto">
            <a:xfrm>
              <a:off x="4474" y="1328"/>
              <a:ext cx="701" cy="195"/>
            </a:xfrm>
            <a:prstGeom prst="rect">
              <a:avLst/>
            </a:prstGeom>
            <a:noFill/>
            <a:ln w="9525">
              <a:noFill/>
              <a:miter lim="800000"/>
              <a:headEnd/>
              <a:tailEnd/>
            </a:ln>
            <a:effectLst/>
          </p:spPr>
          <p:txBody>
            <a:bodyPr wrap="none" lIns="90000" tIns="46800" rIns="90000" bIns="46800" anchor="ctr">
              <a:spAutoFit/>
            </a:bodyPr>
            <a:lstStyle/>
            <a:p>
              <a:pPr algn="ctr" eaLnBrk="0" fontAlgn="base" hangingPunct="0">
                <a:spcBef>
                  <a:spcPct val="50000"/>
                </a:spcBef>
                <a:spcAft>
                  <a:spcPct val="0"/>
                </a:spcAft>
              </a:pPr>
              <a:r>
                <a:rPr lang="en-GB" altLang="en-GB" sz="1400" b="1" smtClean="0">
                  <a:solidFill>
                    <a:srgbClr val="FFFF99"/>
                  </a:solidFill>
                </a:rPr>
                <a:t>V4  V5 V6</a:t>
              </a:r>
            </a:p>
          </p:txBody>
        </p:sp>
      </p:grpSp>
      <p:sp>
        <p:nvSpPr>
          <p:cNvPr id="590858" name="Line 10"/>
          <p:cNvSpPr>
            <a:spLocks noChangeShapeType="1"/>
          </p:cNvSpPr>
          <p:nvPr/>
        </p:nvSpPr>
        <p:spPr bwMode="auto">
          <a:xfrm flipV="1">
            <a:off x="654757" y="4062416"/>
            <a:ext cx="1553635" cy="1792287"/>
          </a:xfrm>
          <a:prstGeom prst="line">
            <a:avLst/>
          </a:prstGeom>
          <a:noFill/>
          <a:ln w="9525">
            <a:solidFill>
              <a:srgbClr val="FFFF99"/>
            </a:solidFill>
            <a:round/>
            <a:headEnd/>
            <a:tailEnd type="oval" w="med" len="med"/>
          </a:ln>
          <a:effectLst/>
        </p:spPr>
        <p:txBody>
          <a:bodyPr lIns="90000" tIns="46800" rIns="90000" bIns="46800" anchor="ctr">
            <a:spAutoFit/>
          </a:bodyPr>
          <a:lstStyle/>
          <a:p>
            <a:pPr eaLnBrk="0" fontAlgn="base" hangingPunct="0">
              <a:spcBef>
                <a:spcPct val="50000"/>
              </a:spcBef>
              <a:spcAft>
                <a:spcPct val="0"/>
              </a:spcAft>
              <a:buFontTx/>
              <a:buChar char="•"/>
            </a:pPr>
            <a:endParaRPr lang="nl-NL" sz="2400" smtClean="0">
              <a:solidFill>
                <a:srgbClr val="FFFF99"/>
              </a:solidFill>
            </a:endParaRPr>
          </a:p>
        </p:txBody>
      </p:sp>
      <p:sp>
        <p:nvSpPr>
          <p:cNvPr id="590859" name="Text Box 11" descr="Macintosh HD:Desktop Folder:Alistair:jpegs etc:finals:blood supplyM3F8.jpg"/>
          <p:cNvSpPr txBox="1">
            <a:spLocks noChangeArrowheads="1"/>
          </p:cNvSpPr>
          <p:nvPr/>
        </p:nvSpPr>
        <p:spPr bwMode="auto">
          <a:xfrm>
            <a:off x="191920" y="5691983"/>
            <a:ext cx="1080745" cy="954107"/>
          </a:xfrm>
          <a:prstGeom prst="rect">
            <a:avLst/>
          </a:prstGeom>
          <a:noFill/>
          <a:ln w="9525">
            <a:noFill/>
            <a:miter lim="800000"/>
            <a:headEnd/>
            <a:tailEnd/>
          </a:ln>
          <a:effectLst/>
        </p:spPr>
        <p:txBody>
          <a:bodyPr wrap="none" anchor="ctr">
            <a:spAutoFit/>
          </a:bodyPr>
          <a:lstStyle/>
          <a:p>
            <a:pPr eaLnBrk="0" fontAlgn="base" hangingPunct="0">
              <a:spcBef>
                <a:spcPct val="0"/>
              </a:spcBef>
              <a:spcAft>
                <a:spcPct val="0"/>
              </a:spcAft>
            </a:pPr>
            <a:r>
              <a:rPr lang="en-GB" altLang="en-GB" sz="1400" b="1" smtClean="0">
                <a:solidFill>
                  <a:srgbClr val="FFFF99"/>
                </a:solidFill>
              </a:rPr>
              <a:t>Left </a:t>
            </a:r>
          </a:p>
          <a:p>
            <a:pPr eaLnBrk="0" fontAlgn="base" hangingPunct="0">
              <a:spcBef>
                <a:spcPct val="0"/>
              </a:spcBef>
              <a:spcAft>
                <a:spcPct val="0"/>
              </a:spcAft>
            </a:pPr>
            <a:r>
              <a:rPr lang="en-GB" altLang="en-GB" sz="1400" b="1" smtClean="0">
                <a:solidFill>
                  <a:srgbClr val="FFFF99"/>
                </a:solidFill>
              </a:rPr>
              <a:t>circumflex</a:t>
            </a:r>
          </a:p>
          <a:p>
            <a:pPr eaLnBrk="0" fontAlgn="base" hangingPunct="0">
              <a:spcBef>
                <a:spcPct val="0"/>
              </a:spcBef>
              <a:spcAft>
                <a:spcPct val="0"/>
              </a:spcAft>
            </a:pPr>
            <a:r>
              <a:rPr lang="en-GB" altLang="en-GB" sz="1400" b="1" smtClean="0">
                <a:solidFill>
                  <a:srgbClr val="FFFF99"/>
                </a:solidFill>
              </a:rPr>
              <a:t>coronary </a:t>
            </a:r>
          </a:p>
          <a:p>
            <a:pPr eaLnBrk="0" fontAlgn="base" hangingPunct="0">
              <a:spcBef>
                <a:spcPct val="0"/>
              </a:spcBef>
              <a:spcAft>
                <a:spcPct val="0"/>
              </a:spcAft>
            </a:pPr>
            <a:r>
              <a:rPr lang="en-GB" altLang="en-GB" sz="1400" b="1" smtClean="0">
                <a:solidFill>
                  <a:srgbClr val="FFFF99"/>
                </a:solidFill>
              </a:rPr>
              <a:t>artery</a:t>
            </a:r>
          </a:p>
        </p:txBody>
      </p:sp>
      <p:sp>
        <p:nvSpPr>
          <p:cNvPr id="590864" name="Text Box 16"/>
          <p:cNvSpPr txBox="1">
            <a:spLocks noChangeArrowheads="1"/>
          </p:cNvSpPr>
          <p:nvPr/>
        </p:nvSpPr>
        <p:spPr bwMode="auto">
          <a:xfrm>
            <a:off x="8775102" y="6244235"/>
            <a:ext cx="181822" cy="309958"/>
          </a:xfrm>
          <a:prstGeom prst="rect">
            <a:avLst/>
          </a:prstGeom>
          <a:noFill/>
          <a:ln w="9525">
            <a:noFill/>
            <a:miter lim="800000"/>
            <a:headEnd/>
            <a:tailEnd/>
          </a:ln>
          <a:effectLst/>
        </p:spPr>
        <p:txBody>
          <a:bodyPr wrap="none" lIns="90000" tIns="46800" rIns="90000" bIns="46800" anchor="ctr">
            <a:spAutoFit/>
          </a:bodyPr>
          <a:lstStyle/>
          <a:p>
            <a:pPr algn="ctr" eaLnBrk="0" fontAlgn="base" hangingPunct="0">
              <a:spcBef>
                <a:spcPct val="50000"/>
              </a:spcBef>
              <a:spcAft>
                <a:spcPct val="0"/>
              </a:spcAft>
            </a:pPr>
            <a:endParaRPr lang="en-GB" altLang="en-GB" sz="1400" smtClean="0">
              <a:solidFill>
                <a:srgbClr val="FFFF99"/>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62" name="Picture 4098" descr="ant-infarc.jpg                                                 00004A99Macintosh HD                   ABA78158:"/>
          <p:cNvPicPr>
            <a:picLocks noChangeAspect="1" noChangeArrowheads="1"/>
          </p:cNvPicPr>
          <p:nvPr/>
        </p:nvPicPr>
        <p:blipFill>
          <a:blip r:embed="rId3" cstate="print"/>
          <a:srcRect/>
          <a:stretch>
            <a:fillRect/>
          </a:stretch>
        </p:blipFill>
        <p:spPr bwMode="auto">
          <a:xfrm>
            <a:off x="1319395" y="2165351"/>
            <a:ext cx="6479823" cy="3898900"/>
          </a:xfrm>
          <a:prstGeom prst="rect">
            <a:avLst/>
          </a:prstGeom>
          <a:noFill/>
        </p:spPr>
      </p:pic>
      <p:sp>
        <p:nvSpPr>
          <p:cNvPr id="655363" name="Rectangle 4099"/>
          <p:cNvSpPr>
            <a:spLocks noGrp="1" noChangeArrowheads="1"/>
          </p:cNvSpPr>
          <p:nvPr>
            <p:ph type="title"/>
          </p:nvPr>
        </p:nvSpPr>
        <p:spPr/>
        <p:txBody>
          <a:bodyPr/>
          <a:lstStyle/>
          <a:p>
            <a:r>
              <a:rPr lang="en-GB" altLang="en-GB">
                <a:solidFill>
                  <a:srgbClr val="FFFF66"/>
                </a:solidFill>
              </a:rPr>
              <a:t>Location of infarct combinations</a:t>
            </a:r>
            <a:endParaRPr lang="en-GB" altLang="en-GB"/>
          </a:p>
        </p:txBody>
      </p:sp>
      <p:sp>
        <p:nvSpPr>
          <p:cNvPr id="655364" name="Text Box 4100"/>
          <p:cNvSpPr txBox="1">
            <a:spLocks noChangeArrowheads="1"/>
          </p:cNvSpPr>
          <p:nvPr/>
        </p:nvSpPr>
        <p:spPr bwMode="auto">
          <a:xfrm>
            <a:off x="2999707" y="2823171"/>
            <a:ext cx="531212" cy="309958"/>
          </a:xfrm>
          <a:prstGeom prst="rect">
            <a:avLst/>
          </a:prstGeom>
          <a:noFill/>
          <a:ln w="9525">
            <a:noFill/>
            <a:miter lim="800000"/>
            <a:headEnd/>
            <a:tailEnd/>
          </a:ln>
          <a:effectLst/>
        </p:spPr>
        <p:txBody>
          <a:bodyPr wrap="none" lIns="90000" tIns="46800" rIns="90000" bIns="46800" anchor="ctr">
            <a:spAutoFit/>
          </a:bodyPr>
          <a:lstStyle/>
          <a:p>
            <a:pPr algn="ctr" eaLnBrk="0" fontAlgn="base" hangingPunct="0">
              <a:spcBef>
                <a:spcPct val="50000"/>
              </a:spcBef>
              <a:spcAft>
                <a:spcPct val="0"/>
              </a:spcAft>
            </a:pPr>
            <a:r>
              <a:rPr lang="en-GB" altLang="en-GB" sz="1400" b="1" smtClean="0">
                <a:solidFill>
                  <a:srgbClr val="FFFFFF"/>
                </a:solidFill>
              </a:rPr>
              <a:t>aVR</a:t>
            </a:r>
            <a:endParaRPr lang="en-GB" altLang="en-GB" sz="1400" b="1" smtClean="0">
              <a:solidFill>
                <a:srgbClr val="FFFF99"/>
              </a:solidFill>
            </a:endParaRPr>
          </a:p>
        </p:txBody>
      </p:sp>
      <p:sp>
        <p:nvSpPr>
          <p:cNvPr id="655365" name="Text Box 4101"/>
          <p:cNvSpPr txBox="1">
            <a:spLocks noChangeArrowheads="1"/>
          </p:cNvSpPr>
          <p:nvPr/>
        </p:nvSpPr>
        <p:spPr bwMode="auto">
          <a:xfrm>
            <a:off x="4847568" y="2889846"/>
            <a:ext cx="401369" cy="309958"/>
          </a:xfrm>
          <a:prstGeom prst="rect">
            <a:avLst/>
          </a:prstGeom>
          <a:noFill/>
          <a:ln w="9525">
            <a:noFill/>
            <a:miter lim="800000"/>
            <a:headEnd/>
            <a:tailEnd/>
          </a:ln>
          <a:effectLst/>
        </p:spPr>
        <p:txBody>
          <a:bodyPr wrap="none" lIns="90000" tIns="46800" rIns="90000" bIns="46800" anchor="ctr">
            <a:spAutoFit/>
          </a:bodyPr>
          <a:lstStyle/>
          <a:p>
            <a:pPr algn="ctr" eaLnBrk="0" fontAlgn="base" hangingPunct="0">
              <a:spcBef>
                <a:spcPct val="50000"/>
              </a:spcBef>
              <a:spcAft>
                <a:spcPct val="0"/>
              </a:spcAft>
            </a:pPr>
            <a:r>
              <a:rPr lang="en-GB" altLang="en-GB" sz="1400" b="1" smtClean="0">
                <a:solidFill>
                  <a:srgbClr val="FFFFFF"/>
                </a:solidFill>
              </a:rPr>
              <a:t>V1</a:t>
            </a:r>
            <a:endParaRPr lang="en-GB" altLang="en-GB" sz="1400" b="1" smtClean="0">
              <a:solidFill>
                <a:srgbClr val="FFFF99"/>
              </a:solidFill>
            </a:endParaRPr>
          </a:p>
        </p:txBody>
      </p:sp>
      <p:sp>
        <p:nvSpPr>
          <p:cNvPr id="655366" name="Text Box 4102"/>
          <p:cNvSpPr txBox="1">
            <a:spLocks noChangeArrowheads="1"/>
          </p:cNvSpPr>
          <p:nvPr/>
        </p:nvSpPr>
        <p:spPr bwMode="auto">
          <a:xfrm>
            <a:off x="6404024" y="2899371"/>
            <a:ext cx="401369" cy="309958"/>
          </a:xfrm>
          <a:prstGeom prst="rect">
            <a:avLst/>
          </a:prstGeom>
          <a:noFill/>
          <a:ln w="9525">
            <a:noFill/>
            <a:miter lim="800000"/>
            <a:headEnd/>
            <a:tailEnd/>
          </a:ln>
          <a:effectLst/>
        </p:spPr>
        <p:txBody>
          <a:bodyPr wrap="none" lIns="90000" tIns="46800" rIns="90000" bIns="46800" anchor="ctr">
            <a:spAutoFit/>
          </a:bodyPr>
          <a:lstStyle/>
          <a:p>
            <a:pPr algn="ctr" eaLnBrk="0" fontAlgn="base" hangingPunct="0">
              <a:spcBef>
                <a:spcPct val="50000"/>
              </a:spcBef>
              <a:spcAft>
                <a:spcPct val="0"/>
              </a:spcAft>
            </a:pPr>
            <a:r>
              <a:rPr lang="en-GB" altLang="en-GB" sz="1400" b="1" smtClean="0">
                <a:solidFill>
                  <a:srgbClr val="FFFFFF"/>
                </a:solidFill>
              </a:rPr>
              <a:t>V4</a:t>
            </a:r>
            <a:endParaRPr lang="en-GB" altLang="en-GB" sz="1400" b="1" smtClean="0">
              <a:solidFill>
                <a:srgbClr val="FFFF99"/>
              </a:solidFill>
            </a:endParaRPr>
          </a:p>
        </p:txBody>
      </p:sp>
      <p:sp>
        <p:nvSpPr>
          <p:cNvPr id="655368" name="Oval 4104"/>
          <p:cNvSpPr>
            <a:spLocks noChangeArrowheads="1"/>
          </p:cNvSpPr>
          <p:nvPr/>
        </p:nvSpPr>
        <p:spPr bwMode="auto">
          <a:xfrm>
            <a:off x="2108206" y="3831540"/>
            <a:ext cx="406613" cy="652255"/>
          </a:xfrm>
          <a:prstGeom prst="ellipse">
            <a:avLst/>
          </a:prstGeom>
          <a:noFill/>
          <a:ln w="9525">
            <a:noFill/>
            <a:round/>
            <a:headEnd/>
            <a:tailEnd/>
          </a:ln>
          <a:effectLst/>
        </p:spPr>
        <p:txBody>
          <a:bodyPr wrap="none" lIns="90000" tIns="46800" rIns="90000" bIns="46800" anchor="ctr">
            <a:spAutoFit/>
          </a:bodyPr>
          <a:lstStyle/>
          <a:p>
            <a:pPr eaLnBrk="0" fontAlgn="base" hangingPunct="0">
              <a:spcBef>
                <a:spcPct val="50000"/>
              </a:spcBef>
              <a:spcAft>
                <a:spcPct val="0"/>
              </a:spcAft>
              <a:buFontTx/>
              <a:buChar char="•"/>
            </a:pPr>
            <a:endParaRPr lang="nl-NL" sz="2400" smtClean="0">
              <a:solidFill>
                <a:srgbClr val="FFFF99"/>
              </a:solidFill>
            </a:endParaRPr>
          </a:p>
        </p:txBody>
      </p:sp>
      <p:sp>
        <p:nvSpPr>
          <p:cNvPr id="655369" name="Oval 4105"/>
          <p:cNvSpPr>
            <a:spLocks noChangeArrowheads="1"/>
          </p:cNvSpPr>
          <p:nvPr/>
        </p:nvSpPr>
        <p:spPr bwMode="auto">
          <a:xfrm rot="-3378748">
            <a:off x="2155035" y="3451335"/>
            <a:ext cx="1087437" cy="652255"/>
          </a:xfrm>
          <a:prstGeom prst="ellipse">
            <a:avLst/>
          </a:prstGeom>
          <a:noFill/>
          <a:ln w="38100">
            <a:solidFill>
              <a:srgbClr val="FF9966">
                <a:alpha val="50000"/>
              </a:srgbClr>
            </a:solidFill>
            <a:round/>
            <a:headEnd/>
            <a:tailEnd/>
          </a:ln>
          <a:effectLst/>
        </p:spPr>
        <p:txBody>
          <a:bodyPr lIns="90000" tIns="46800" rIns="90000" bIns="46800" anchor="ctr">
            <a:spAutoFit/>
          </a:bodyPr>
          <a:lstStyle/>
          <a:p>
            <a:pPr eaLnBrk="0" fontAlgn="base" hangingPunct="0">
              <a:spcBef>
                <a:spcPct val="50000"/>
              </a:spcBef>
              <a:spcAft>
                <a:spcPct val="0"/>
              </a:spcAft>
              <a:buFontTx/>
              <a:buChar char="•"/>
            </a:pPr>
            <a:endParaRPr lang="nl-NL" sz="2400" smtClean="0">
              <a:solidFill>
                <a:srgbClr val="FFFF99"/>
              </a:solidFill>
            </a:endParaRPr>
          </a:p>
        </p:txBody>
      </p:sp>
      <p:sp>
        <p:nvSpPr>
          <p:cNvPr id="655370" name="Freeform 4106"/>
          <p:cNvSpPr>
            <a:spLocks/>
          </p:cNvSpPr>
          <p:nvPr/>
        </p:nvSpPr>
        <p:spPr bwMode="auto">
          <a:xfrm>
            <a:off x="1303867" y="4845696"/>
            <a:ext cx="289160" cy="463846"/>
          </a:xfrm>
          <a:custGeom>
            <a:avLst/>
            <a:gdLst/>
            <a:ahLst/>
            <a:cxnLst>
              <a:cxn ang="0">
                <a:pos x="174" y="15"/>
              </a:cxn>
              <a:cxn ang="0">
                <a:pos x="270" y="39"/>
              </a:cxn>
              <a:cxn ang="0">
                <a:pos x="342" y="147"/>
              </a:cxn>
              <a:cxn ang="0">
                <a:pos x="372" y="231"/>
              </a:cxn>
              <a:cxn ang="0">
                <a:pos x="402" y="429"/>
              </a:cxn>
              <a:cxn ang="0">
                <a:pos x="414" y="507"/>
              </a:cxn>
              <a:cxn ang="0">
                <a:pos x="450" y="531"/>
              </a:cxn>
              <a:cxn ang="0">
                <a:pos x="480" y="567"/>
              </a:cxn>
              <a:cxn ang="0">
                <a:pos x="498" y="573"/>
              </a:cxn>
              <a:cxn ang="0">
                <a:pos x="552" y="603"/>
              </a:cxn>
              <a:cxn ang="0">
                <a:pos x="984" y="699"/>
              </a:cxn>
              <a:cxn ang="0">
                <a:pos x="1140" y="759"/>
              </a:cxn>
              <a:cxn ang="0">
                <a:pos x="1230" y="777"/>
              </a:cxn>
              <a:cxn ang="0">
                <a:pos x="1302" y="789"/>
              </a:cxn>
              <a:cxn ang="0">
                <a:pos x="1404" y="849"/>
              </a:cxn>
              <a:cxn ang="0">
                <a:pos x="1560" y="903"/>
              </a:cxn>
              <a:cxn ang="0">
                <a:pos x="1608" y="1005"/>
              </a:cxn>
              <a:cxn ang="0">
                <a:pos x="1554" y="1131"/>
              </a:cxn>
              <a:cxn ang="0">
                <a:pos x="1518" y="1221"/>
              </a:cxn>
              <a:cxn ang="0">
                <a:pos x="1422" y="1263"/>
              </a:cxn>
              <a:cxn ang="0">
                <a:pos x="1374" y="1275"/>
              </a:cxn>
              <a:cxn ang="0">
                <a:pos x="1008" y="1269"/>
              </a:cxn>
              <a:cxn ang="0">
                <a:pos x="948" y="1281"/>
              </a:cxn>
              <a:cxn ang="0">
                <a:pos x="714" y="1269"/>
              </a:cxn>
              <a:cxn ang="0">
                <a:pos x="390" y="1251"/>
              </a:cxn>
              <a:cxn ang="0">
                <a:pos x="54" y="1239"/>
              </a:cxn>
              <a:cxn ang="0">
                <a:pos x="18" y="1059"/>
              </a:cxn>
              <a:cxn ang="0">
                <a:pos x="0" y="579"/>
              </a:cxn>
              <a:cxn ang="0">
                <a:pos x="18" y="327"/>
              </a:cxn>
              <a:cxn ang="0">
                <a:pos x="36" y="171"/>
              </a:cxn>
              <a:cxn ang="0">
                <a:pos x="132" y="21"/>
              </a:cxn>
              <a:cxn ang="0">
                <a:pos x="174" y="15"/>
              </a:cxn>
            </a:cxnLst>
            <a:rect l="0" t="0" r="r" b="b"/>
            <a:pathLst>
              <a:path w="1608" h="1303">
                <a:moveTo>
                  <a:pt x="174" y="15"/>
                </a:moveTo>
                <a:cubicBezTo>
                  <a:pt x="220" y="20"/>
                  <a:pt x="236" y="16"/>
                  <a:pt x="270" y="39"/>
                </a:cubicBezTo>
                <a:cubicBezTo>
                  <a:pt x="294" y="75"/>
                  <a:pt x="312" y="117"/>
                  <a:pt x="342" y="147"/>
                </a:cubicBezTo>
                <a:cubicBezTo>
                  <a:pt x="352" y="176"/>
                  <a:pt x="366" y="201"/>
                  <a:pt x="372" y="231"/>
                </a:cubicBezTo>
                <a:cubicBezTo>
                  <a:pt x="384" y="297"/>
                  <a:pt x="386" y="364"/>
                  <a:pt x="402" y="429"/>
                </a:cubicBezTo>
                <a:cubicBezTo>
                  <a:pt x="405" y="455"/>
                  <a:pt x="395" y="488"/>
                  <a:pt x="414" y="507"/>
                </a:cubicBezTo>
                <a:cubicBezTo>
                  <a:pt x="424" y="517"/>
                  <a:pt x="440" y="521"/>
                  <a:pt x="450" y="531"/>
                </a:cubicBezTo>
                <a:cubicBezTo>
                  <a:pt x="461" y="542"/>
                  <a:pt x="468" y="557"/>
                  <a:pt x="480" y="567"/>
                </a:cubicBezTo>
                <a:cubicBezTo>
                  <a:pt x="485" y="571"/>
                  <a:pt x="492" y="570"/>
                  <a:pt x="498" y="573"/>
                </a:cubicBezTo>
                <a:cubicBezTo>
                  <a:pt x="560" y="607"/>
                  <a:pt x="511" y="589"/>
                  <a:pt x="552" y="603"/>
                </a:cubicBezTo>
                <a:cubicBezTo>
                  <a:pt x="688" y="739"/>
                  <a:pt x="749" y="694"/>
                  <a:pt x="984" y="699"/>
                </a:cubicBezTo>
                <a:cubicBezTo>
                  <a:pt x="1043" y="707"/>
                  <a:pt x="1087" y="738"/>
                  <a:pt x="1140" y="759"/>
                </a:cubicBezTo>
                <a:cubicBezTo>
                  <a:pt x="1174" y="772"/>
                  <a:pt x="1194" y="773"/>
                  <a:pt x="1230" y="777"/>
                </a:cubicBezTo>
                <a:cubicBezTo>
                  <a:pt x="1290" y="797"/>
                  <a:pt x="1171" y="759"/>
                  <a:pt x="1302" y="789"/>
                </a:cubicBezTo>
                <a:cubicBezTo>
                  <a:pt x="1337" y="797"/>
                  <a:pt x="1373" y="834"/>
                  <a:pt x="1404" y="849"/>
                </a:cubicBezTo>
                <a:cubicBezTo>
                  <a:pt x="1485" y="890"/>
                  <a:pt x="1435" y="868"/>
                  <a:pt x="1560" y="903"/>
                </a:cubicBezTo>
                <a:cubicBezTo>
                  <a:pt x="1589" y="932"/>
                  <a:pt x="1600" y="965"/>
                  <a:pt x="1608" y="1005"/>
                </a:cubicBezTo>
                <a:cubicBezTo>
                  <a:pt x="1599" y="1051"/>
                  <a:pt x="1567" y="1086"/>
                  <a:pt x="1554" y="1131"/>
                </a:cubicBezTo>
                <a:cubicBezTo>
                  <a:pt x="1549" y="1147"/>
                  <a:pt x="1529" y="1210"/>
                  <a:pt x="1518" y="1221"/>
                </a:cubicBezTo>
                <a:cubicBezTo>
                  <a:pt x="1512" y="1227"/>
                  <a:pt x="1438" y="1259"/>
                  <a:pt x="1422" y="1263"/>
                </a:cubicBezTo>
                <a:cubicBezTo>
                  <a:pt x="1406" y="1267"/>
                  <a:pt x="1374" y="1275"/>
                  <a:pt x="1374" y="1275"/>
                </a:cubicBezTo>
                <a:cubicBezTo>
                  <a:pt x="1246" y="1270"/>
                  <a:pt x="1136" y="1264"/>
                  <a:pt x="1008" y="1269"/>
                </a:cubicBezTo>
                <a:cubicBezTo>
                  <a:pt x="988" y="1272"/>
                  <a:pt x="968" y="1281"/>
                  <a:pt x="948" y="1281"/>
                </a:cubicBezTo>
                <a:cubicBezTo>
                  <a:pt x="870" y="1279"/>
                  <a:pt x="714" y="1269"/>
                  <a:pt x="714" y="1269"/>
                </a:cubicBezTo>
                <a:cubicBezTo>
                  <a:pt x="607" y="1248"/>
                  <a:pt x="494" y="1286"/>
                  <a:pt x="390" y="1251"/>
                </a:cubicBezTo>
                <a:cubicBezTo>
                  <a:pt x="281" y="1253"/>
                  <a:pt x="150" y="1303"/>
                  <a:pt x="54" y="1239"/>
                </a:cubicBezTo>
                <a:cubicBezTo>
                  <a:pt x="2" y="1161"/>
                  <a:pt x="25" y="1239"/>
                  <a:pt x="18" y="1059"/>
                </a:cubicBezTo>
                <a:cubicBezTo>
                  <a:pt x="15" y="869"/>
                  <a:pt x="24" y="744"/>
                  <a:pt x="0" y="579"/>
                </a:cubicBezTo>
                <a:cubicBezTo>
                  <a:pt x="4" y="488"/>
                  <a:pt x="12" y="415"/>
                  <a:pt x="18" y="327"/>
                </a:cubicBezTo>
                <a:cubicBezTo>
                  <a:pt x="22" y="274"/>
                  <a:pt x="21" y="222"/>
                  <a:pt x="36" y="171"/>
                </a:cubicBezTo>
                <a:cubicBezTo>
                  <a:pt x="54" y="110"/>
                  <a:pt x="78" y="57"/>
                  <a:pt x="132" y="21"/>
                </a:cubicBezTo>
                <a:cubicBezTo>
                  <a:pt x="163" y="0"/>
                  <a:pt x="161" y="2"/>
                  <a:pt x="174" y="15"/>
                </a:cubicBezTo>
                <a:close/>
              </a:path>
            </a:pathLst>
          </a:custGeom>
          <a:noFill/>
          <a:ln w="9525" cap="flat" cmpd="sng">
            <a:noFill/>
            <a:prstDash val="solid"/>
            <a:round/>
            <a:headEnd/>
            <a:tailEnd/>
          </a:ln>
          <a:effectLst/>
        </p:spPr>
        <p:txBody>
          <a:bodyPr wrap="none" lIns="90000" tIns="46800" rIns="90000" bIns="46800" anchor="ctr">
            <a:spAutoFit/>
          </a:bodyPr>
          <a:lstStyle/>
          <a:p>
            <a:pPr eaLnBrk="0" fontAlgn="base" hangingPunct="0">
              <a:spcBef>
                <a:spcPct val="50000"/>
              </a:spcBef>
              <a:spcAft>
                <a:spcPct val="0"/>
              </a:spcAft>
              <a:buFontTx/>
              <a:buChar char="•"/>
            </a:pPr>
            <a:endParaRPr lang="nl-NL" sz="2400" smtClean="0">
              <a:solidFill>
                <a:srgbClr val="FFFF99"/>
              </a:solidFill>
            </a:endParaRPr>
          </a:p>
        </p:txBody>
      </p:sp>
      <p:sp>
        <p:nvSpPr>
          <p:cNvPr id="655371" name="Freeform 4107"/>
          <p:cNvSpPr>
            <a:spLocks/>
          </p:cNvSpPr>
          <p:nvPr/>
        </p:nvSpPr>
        <p:spPr bwMode="auto">
          <a:xfrm>
            <a:off x="1350435" y="4736159"/>
            <a:ext cx="289160" cy="463846"/>
          </a:xfrm>
          <a:custGeom>
            <a:avLst/>
            <a:gdLst/>
            <a:ahLst/>
            <a:cxnLst>
              <a:cxn ang="0">
                <a:pos x="213" y="6"/>
              </a:cxn>
              <a:cxn ang="0">
                <a:pos x="387" y="204"/>
              </a:cxn>
              <a:cxn ang="0">
                <a:pos x="453" y="654"/>
              </a:cxn>
              <a:cxn ang="0">
                <a:pos x="1047" y="702"/>
              </a:cxn>
              <a:cxn ang="0">
                <a:pos x="1683" y="738"/>
              </a:cxn>
              <a:cxn ang="0">
                <a:pos x="1953" y="1038"/>
              </a:cxn>
              <a:cxn ang="0">
                <a:pos x="1581" y="1386"/>
              </a:cxn>
              <a:cxn ang="0">
                <a:pos x="945" y="1398"/>
              </a:cxn>
              <a:cxn ang="0">
                <a:pos x="219" y="1350"/>
              </a:cxn>
              <a:cxn ang="0">
                <a:pos x="3" y="960"/>
              </a:cxn>
              <a:cxn ang="0">
                <a:pos x="27" y="156"/>
              </a:cxn>
              <a:cxn ang="0">
                <a:pos x="213" y="6"/>
              </a:cxn>
            </a:cxnLst>
            <a:rect l="0" t="0" r="r" b="b"/>
            <a:pathLst>
              <a:path w="1959" h="1423">
                <a:moveTo>
                  <a:pt x="213" y="6"/>
                </a:moveTo>
                <a:cubicBezTo>
                  <a:pt x="303" y="12"/>
                  <a:pt x="393" y="60"/>
                  <a:pt x="387" y="204"/>
                </a:cubicBezTo>
                <a:cubicBezTo>
                  <a:pt x="381" y="348"/>
                  <a:pt x="340" y="581"/>
                  <a:pt x="453" y="654"/>
                </a:cubicBezTo>
                <a:cubicBezTo>
                  <a:pt x="566" y="727"/>
                  <a:pt x="861" y="702"/>
                  <a:pt x="1047" y="702"/>
                </a:cubicBezTo>
                <a:cubicBezTo>
                  <a:pt x="1233" y="702"/>
                  <a:pt x="1497" y="678"/>
                  <a:pt x="1683" y="738"/>
                </a:cubicBezTo>
                <a:cubicBezTo>
                  <a:pt x="1869" y="798"/>
                  <a:pt x="1947" y="942"/>
                  <a:pt x="1953" y="1038"/>
                </a:cubicBezTo>
                <a:cubicBezTo>
                  <a:pt x="1959" y="1134"/>
                  <a:pt x="1911" y="1374"/>
                  <a:pt x="1581" y="1386"/>
                </a:cubicBezTo>
                <a:cubicBezTo>
                  <a:pt x="1251" y="1398"/>
                  <a:pt x="1172" y="1404"/>
                  <a:pt x="945" y="1398"/>
                </a:cubicBezTo>
                <a:cubicBezTo>
                  <a:pt x="718" y="1392"/>
                  <a:pt x="376" y="1423"/>
                  <a:pt x="219" y="1350"/>
                </a:cubicBezTo>
                <a:cubicBezTo>
                  <a:pt x="6" y="1280"/>
                  <a:pt x="0" y="1145"/>
                  <a:pt x="3" y="960"/>
                </a:cubicBezTo>
                <a:cubicBezTo>
                  <a:pt x="6" y="775"/>
                  <a:pt x="3" y="264"/>
                  <a:pt x="27" y="156"/>
                </a:cubicBezTo>
                <a:cubicBezTo>
                  <a:pt x="51" y="48"/>
                  <a:pt x="123" y="0"/>
                  <a:pt x="213" y="6"/>
                </a:cubicBezTo>
                <a:close/>
              </a:path>
            </a:pathLst>
          </a:custGeom>
          <a:noFill/>
          <a:ln w="38100" cap="flat" cmpd="sng">
            <a:solidFill>
              <a:srgbClr val="FFFF99">
                <a:alpha val="50000"/>
              </a:srgbClr>
            </a:solidFill>
            <a:prstDash val="solid"/>
            <a:round/>
            <a:headEnd/>
            <a:tailEnd/>
          </a:ln>
          <a:effectLst/>
        </p:spPr>
        <p:txBody>
          <a:bodyPr wrap="none" lIns="90000" tIns="46800" rIns="90000" bIns="46800" anchor="ctr">
            <a:spAutoFit/>
          </a:bodyPr>
          <a:lstStyle/>
          <a:p>
            <a:pPr eaLnBrk="0" fontAlgn="base" hangingPunct="0">
              <a:spcBef>
                <a:spcPct val="50000"/>
              </a:spcBef>
              <a:spcAft>
                <a:spcPct val="0"/>
              </a:spcAft>
              <a:buFontTx/>
              <a:buChar char="•"/>
            </a:pPr>
            <a:endParaRPr lang="nl-NL" sz="2400" smtClean="0">
              <a:solidFill>
                <a:srgbClr val="FFFF99"/>
              </a:solidFill>
            </a:endParaRPr>
          </a:p>
        </p:txBody>
      </p:sp>
      <p:sp>
        <p:nvSpPr>
          <p:cNvPr id="655372" name="Oval 4108"/>
          <p:cNvSpPr>
            <a:spLocks noChangeArrowheads="1"/>
          </p:cNvSpPr>
          <p:nvPr/>
        </p:nvSpPr>
        <p:spPr bwMode="auto">
          <a:xfrm>
            <a:off x="4766736" y="3579128"/>
            <a:ext cx="618067" cy="652255"/>
          </a:xfrm>
          <a:prstGeom prst="ellipse">
            <a:avLst/>
          </a:prstGeom>
          <a:noFill/>
          <a:ln w="38100">
            <a:solidFill>
              <a:srgbClr val="CC99FF">
                <a:alpha val="50000"/>
              </a:srgbClr>
            </a:solidFill>
            <a:round/>
            <a:headEnd/>
            <a:tailEnd/>
          </a:ln>
          <a:effectLst/>
        </p:spPr>
        <p:txBody>
          <a:bodyPr lIns="90000" tIns="46800" rIns="90000" bIns="46800" anchor="ctr">
            <a:spAutoFit/>
          </a:bodyPr>
          <a:lstStyle/>
          <a:p>
            <a:pPr eaLnBrk="0" fontAlgn="base" hangingPunct="0">
              <a:spcBef>
                <a:spcPct val="50000"/>
              </a:spcBef>
              <a:spcAft>
                <a:spcPct val="0"/>
              </a:spcAft>
              <a:buFontTx/>
              <a:buChar char="•"/>
            </a:pPr>
            <a:endParaRPr lang="nl-NL" sz="2400" smtClean="0">
              <a:solidFill>
                <a:srgbClr val="FFFF99"/>
              </a:solidFill>
            </a:endParaRPr>
          </a:p>
        </p:txBody>
      </p:sp>
      <p:sp>
        <p:nvSpPr>
          <p:cNvPr id="655373" name="Oval 4109"/>
          <p:cNvSpPr>
            <a:spLocks noChangeArrowheads="1"/>
          </p:cNvSpPr>
          <p:nvPr/>
        </p:nvSpPr>
        <p:spPr bwMode="auto">
          <a:xfrm rot="-3730341">
            <a:off x="4328585" y="4056967"/>
            <a:ext cx="3467100" cy="652255"/>
          </a:xfrm>
          <a:prstGeom prst="ellipse">
            <a:avLst/>
          </a:prstGeom>
          <a:noFill/>
          <a:ln w="38100">
            <a:solidFill>
              <a:srgbClr val="00FFCC">
                <a:alpha val="50000"/>
              </a:srgbClr>
            </a:solidFill>
            <a:round/>
            <a:headEnd/>
            <a:tailEnd/>
          </a:ln>
          <a:effectLst/>
        </p:spPr>
        <p:txBody>
          <a:bodyPr lIns="90000" tIns="46800" rIns="90000" bIns="46800" anchor="ctr">
            <a:spAutoFit/>
          </a:bodyPr>
          <a:lstStyle/>
          <a:p>
            <a:pPr eaLnBrk="0" fontAlgn="base" hangingPunct="0">
              <a:spcBef>
                <a:spcPct val="50000"/>
              </a:spcBef>
              <a:spcAft>
                <a:spcPct val="0"/>
              </a:spcAft>
              <a:buFontTx/>
              <a:buChar char="•"/>
            </a:pPr>
            <a:endParaRPr lang="nl-NL" sz="2400" smtClean="0">
              <a:solidFill>
                <a:srgbClr val="FFFF99"/>
              </a:solidFill>
            </a:endParaRPr>
          </a:p>
        </p:txBody>
      </p:sp>
      <p:sp>
        <p:nvSpPr>
          <p:cNvPr id="655374" name="Oval 4110"/>
          <p:cNvSpPr>
            <a:spLocks noChangeArrowheads="1"/>
          </p:cNvSpPr>
          <p:nvPr/>
        </p:nvSpPr>
        <p:spPr bwMode="auto">
          <a:xfrm>
            <a:off x="6714068" y="4645929"/>
            <a:ext cx="575733" cy="652255"/>
          </a:xfrm>
          <a:prstGeom prst="ellipse">
            <a:avLst/>
          </a:prstGeom>
          <a:noFill/>
          <a:ln w="38100">
            <a:solidFill>
              <a:srgbClr val="FF9966">
                <a:alpha val="50000"/>
              </a:srgbClr>
            </a:solidFill>
            <a:round/>
            <a:headEnd/>
            <a:tailEnd/>
          </a:ln>
          <a:effectLst/>
        </p:spPr>
        <p:txBody>
          <a:bodyPr lIns="90000" tIns="46800" rIns="90000" bIns="46800" anchor="ctr">
            <a:spAutoFit/>
          </a:bodyPr>
          <a:lstStyle/>
          <a:p>
            <a:pPr eaLnBrk="0" fontAlgn="base" hangingPunct="0">
              <a:spcBef>
                <a:spcPct val="50000"/>
              </a:spcBef>
              <a:spcAft>
                <a:spcPct val="0"/>
              </a:spcAft>
              <a:buFontTx/>
              <a:buChar char="•"/>
            </a:pPr>
            <a:endParaRPr lang="nl-NL" sz="2400" smtClean="0">
              <a:solidFill>
                <a:srgbClr val="FFFF99"/>
              </a:solidFill>
            </a:endParaRPr>
          </a:p>
        </p:txBody>
      </p:sp>
      <p:sp>
        <p:nvSpPr>
          <p:cNvPr id="655375" name="Text Box 4111"/>
          <p:cNvSpPr txBox="1">
            <a:spLocks noChangeArrowheads="1"/>
          </p:cNvSpPr>
          <p:nvPr/>
        </p:nvSpPr>
        <p:spPr bwMode="auto">
          <a:xfrm>
            <a:off x="1462611" y="2821584"/>
            <a:ext cx="231450" cy="309958"/>
          </a:xfrm>
          <a:prstGeom prst="rect">
            <a:avLst/>
          </a:prstGeom>
          <a:noFill/>
          <a:ln w="9525">
            <a:noFill/>
            <a:miter lim="800000"/>
            <a:headEnd/>
            <a:tailEnd/>
          </a:ln>
          <a:effectLst/>
        </p:spPr>
        <p:txBody>
          <a:bodyPr wrap="none" lIns="90000" tIns="46800" rIns="90000" bIns="46800" anchor="ctr">
            <a:spAutoFit/>
          </a:bodyPr>
          <a:lstStyle/>
          <a:p>
            <a:pPr algn="ctr" eaLnBrk="0" fontAlgn="base" hangingPunct="0">
              <a:spcBef>
                <a:spcPct val="50000"/>
              </a:spcBef>
              <a:spcAft>
                <a:spcPct val="0"/>
              </a:spcAft>
            </a:pPr>
            <a:r>
              <a:rPr lang="en-GB" sz="1400" b="1" smtClean="0">
                <a:solidFill>
                  <a:srgbClr val="FFFFFF"/>
                </a:solidFill>
              </a:rPr>
              <a:t>I</a:t>
            </a:r>
          </a:p>
        </p:txBody>
      </p:sp>
      <p:sp>
        <p:nvSpPr>
          <p:cNvPr id="655376" name="Text Box 4112"/>
          <p:cNvSpPr txBox="1">
            <a:spLocks noChangeArrowheads="1"/>
          </p:cNvSpPr>
          <p:nvPr/>
        </p:nvSpPr>
        <p:spPr bwMode="auto">
          <a:xfrm>
            <a:off x="1438471" y="3974109"/>
            <a:ext cx="281144" cy="309958"/>
          </a:xfrm>
          <a:prstGeom prst="rect">
            <a:avLst/>
          </a:prstGeom>
          <a:noFill/>
          <a:ln w="9525">
            <a:noFill/>
            <a:miter lim="800000"/>
            <a:headEnd/>
            <a:tailEnd/>
          </a:ln>
          <a:effectLst/>
        </p:spPr>
        <p:txBody>
          <a:bodyPr wrap="none" lIns="90000" tIns="46800" rIns="90000" bIns="46800" anchor="ctr">
            <a:spAutoFit/>
          </a:bodyPr>
          <a:lstStyle/>
          <a:p>
            <a:pPr algn="ctr" eaLnBrk="0" fontAlgn="base" hangingPunct="0">
              <a:spcBef>
                <a:spcPct val="50000"/>
              </a:spcBef>
              <a:spcAft>
                <a:spcPct val="0"/>
              </a:spcAft>
            </a:pPr>
            <a:r>
              <a:rPr lang="en-GB" sz="1400" b="1" smtClean="0">
                <a:solidFill>
                  <a:srgbClr val="FFFFFF"/>
                </a:solidFill>
              </a:rPr>
              <a:t>II</a:t>
            </a:r>
          </a:p>
        </p:txBody>
      </p:sp>
      <p:sp>
        <p:nvSpPr>
          <p:cNvPr id="655377" name="Text Box 4113"/>
          <p:cNvSpPr txBox="1">
            <a:spLocks noChangeArrowheads="1"/>
          </p:cNvSpPr>
          <p:nvPr/>
        </p:nvSpPr>
        <p:spPr bwMode="auto">
          <a:xfrm>
            <a:off x="1415732" y="5259984"/>
            <a:ext cx="330837" cy="309958"/>
          </a:xfrm>
          <a:prstGeom prst="rect">
            <a:avLst/>
          </a:prstGeom>
          <a:noFill/>
          <a:ln w="9525">
            <a:noFill/>
            <a:miter lim="800000"/>
            <a:headEnd/>
            <a:tailEnd/>
          </a:ln>
          <a:effectLst/>
        </p:spPr>
        <p:txBody>
          <a:bodyPr wrap="none" lIns="90000" tIns="46800" rIns="90000" bIns="46800" anchor="ctr">
            <a:spAutoFit/>
          </a:bodyPr>
          <a:lstStyle/>
          <a:p>
            <a:pPr algn="ctr" eaLnBrk="0" fontAlgn="base" hangingPunct="0">
              <a:spcBef>
                <a:spcPct val="50000"/>
              </a:spcBef>
              <a:spcAft>
                <a:spcPct val="0"/>
              </a:spcAft>
            </a:pPr>
            <a:r>
              <a:rPr lang="en-GB" sz="1400" b="1" smtClean="0">
                <a:solidFill>
                  <a:srgbClr val="FFFFFF"/>
                </a:solidFill>
              </a:rPr>
              <a:t>III</a:t>
            </a:r>
          </a:p>
        </p:txBody>
      </p:sp>
      <p:sp>
        <p:nvSpPr>
          <p:cNvPr id="655378" name="Text Box 4114"/>
          <p:cNvSpPr txBox="1">
            <a:spLocks noChangeArrowheads="1"/>
          </p:cNvSpPr>
          <p:nvPr/>
        </p:nvSpPr>
        <p:spPr bwMode="auto">
          <a:xfrm>
            <a:off x="2040231" y="3664547"/>
            <a:ext cx="1005188" cy="309958"/>
          </a:xfrm>
          <a:prstGeom prst="rect">
            <a:avLst/>
          </a:prstGeom>
          <a:noFill/>
          <a:ln w="9525">
            <a:noFill/>
            <a:miter lim="800000"/>
            <a:headEnd/>
            <a:tailEnd/>
          </a:ln>
          <a:effectLst/>
        </p:spPr>
        <p:txBody>
          <a:bodyPr wrap="none" lIns="90000" tIns="46800" rIns="90000" bIns="46800" anchor="ctr">
            <a:spAutoFit/>
          </a:bodyPr>
          <a:lstStyle/>
          <a:p>
            <a:pPr algn="ctr" eaLnBrk="0" fontAlgn="base" hangingPunct="0">
              <a:spcBef>
                <a:spcPct val="50000"/>
              </a:spcBef>
              <a:spcAft>
                <a:spcPct val="0"/>
              </a:spcAft>
            </a:pPr>
            <a:r>
              <a:rPr lang="en-GB" sz="1400" b="1" smtClean="0">
                <a:solidFill>
                  <a:srgbClr val="FF9966"/>
                </a:solidFill>
              </a:rPr>
              <a:t>LATERAL</a:t>
            </a:r>
            <a:endParaRPr lang="en-GB" sz="1400" b="1" smtClean="0">
              <a:solidFill>
                <a:srgbClr val="FFFF99"/>
              </a:solidFill>
            </a:endParaRPr>
          </a:p>
        </p:txBody>
      </p:sp>
      <p:sp>
        <p:nvSpPr>
          <p:cNvPr id="655379" name="Text Box 4115"/>
          <p:cNvSpPr txBox="1">
            <a:spLocks noChangeArrowheads="1"/>
          </p:cNvSpPr>
          <p:nvPr/>
        </p:nvSpPr>
        <p:spPr bwMode="auto">
          <a:xfrm>
            <a:off x="2026676" y="5350472"/>
            <a:ext cx="1039365" cy="309958"/>
          </a:xfrm>
          <a:prstGeom prst="rect">
            <a:avLst/>
          </a:prstGeom>
          <a:noFill/>
          <a:ln w="9525">
            <a:noFill/>
            <a:miter lim="800000"/>
            <a:headEnd/>
            <a:tailEnd/>
          </a:ln>
          <a:effectLst/>
        </p:spPr>
        <p:txBody>
          <a:bodyPr wrap="none" lIns="90000" tIns="46800" rIns="90000" bIns="46800" anchor="ctr">
            <a:spAutoFit/>
          </a:bodyPr>
          <a:lstStyle/>
          <a:p>
            <a:pPr algn="ctr" eaLnBrk="0" fontAlgn="base" hangingPunct="0">
              <a:spcBef>
                <a:spcPct val="50000"/>
              </a:spcBef>
              <a:spcAft>
                <a:spcPct val="0"/>
              </a:spcAft>
            </a:pPr>
            <a:r>
              <a:rPr lang="en-GB" sz="1400" b="1" smtClean="0">
                <a:solidFill>
                  <a:srgbClr val="FFFF99"/>
                </a:solidFill>
              </a:rPr>
              <a:t>INFERIOR</a:t>
            </a:r>
          </a:p>
        </p:txBody>
      </p:sp>
      <p:sp>
        <p:nvSpPr>
          <p:cNvPr id="655380" name="Text Box 4116"/>
          <p:cNvSpPr txBox="1">
            <a:spLocks noChangeArrowheads="1"/>
          </p:cNvSpPr>
          <p:nvPr/>
        </p:nvSpPr>
        <p:spPr bwMode="auto">
          <a:xfrm>
            <a:off x="4772180" y="3528258"/>
            <a:ext cx="670674" cy="525401"/>
          </a:xfrm>
          <a:prstGeom prst="rect">
            <a:avLst/>
          </a:prstGeom>
          <a:noFill/>
          <a:ln w="9525">
            <a:noFill/>
            <a:miter lim="800000"/>
            <a:headEnd/>
            <a:tailEnd/>
          </a:ln>
          <a:effectLst/>
        </p:spPr>
        <p:txBody>
          <a:bodyPr wrap="none" lIns="90000" tIns="46800" rIns="90000" bIns="46800" anchor="ctr">
            <a:spAutoFit/>
          </a:bodyPr>
          <a:lstStyle/>
          <a:p>
            <a:pPr algn="ctr" eaLnBrk="0" fontAlgn="base" hangingPunct="0">
              <a:spcBef>
                <a:spcPct val="50000"/>
              </a:spcBef>
              <a:spcAft>
                <a:spcPct val="0"/>
              </a:spcAft>
            </a:pPr>
            <a:r>
              <a:rPr lang="en-GB" sz="1400" b="1" smtClean="0">
                <a:solidFill>
                  <a:srgbClr val="D9B3FF"/>
                </a:solidFill>
              </a:rPr>
              <a:t>ANT</a:t>
            </a:r>
          </a:p>
          <a:p>
            <a:pPr algn="ctr" eaLnBrk="0" fontAlgn="base" hangingPunct="0">
              <a:lnSpc>
                <a:spcPct val="50000"/>
              </a:lnSpc>
              <a:spcBef>
                <a:spcPct val="50000"/>
              </a:spcBef>
              <a:spcAft>
                <a:spcPct val="0"/>
              </a:spcAft>
            </a:pPr>
            <a:r>
              <a:rPr lang="en-GB" sz="1400" b="1" smtClean="0">
                <a:solidFill>
                  <a:srgbClr val="D9B3FF"/>
                </a:solidFill>
              </a:rPr>
              <a:t>POST</a:t>
            </a:r>
            <a:endParaRPr lang="en-GB" sz="1400" b="1" smtClean="0">
              <a:solidFill>
                <a:srgbClr val="CC99FF"/>
              </a:solidFill>
            </a:endParaRPr>
          </a:p>
        </p:txBody>
      </p:sp>
      <p:sp>
        <p:nvSpPr>
          <p:cNvPr id="655381" name="Text Box 4117"/>
          <p:cNvSpPr txBox="1">
            <a:spLocks noChangeArrowheads="1"/>
          </p:cNvSpPr>
          <p:nvPr/>
        </p:nvSpPr>
        <p:spPr bwMode="auto">
          <a:xfrm>
            <a:off x="5713972" y="3789515"/>
            <a:ext cx="876948" cy="633123"/>
          </a:xfrm>
          <a:prstGeom prst="rect">
            <a:avLst/>
          </a:prstGeom>
          <a:noFill/>
          <a:ln w="9525">
            <a:noFill/>
            <a:miter lim="800000"/>
            <a:headEnd/>
            <a:tailEnd/>
          </a:ln>
          <a:effectLst/>
        </p:spPr>
        <p:txBody>
          <a:bodyPr wrap="none" lIns="90000" tIns="46800" rIns="90000" bIns="46800" anchor="ctr">
            <a:spAutoFit/>
          </a:bodyPr>
          <a:lstStyle/>
          <a:p>
            <a:pPr algn="ctr" eaLnBrk="0" fontAlgn="base" hangingPunct="0">
              <a:spcBef>
                <a:spcPct val="50000"/>
              </a:spcBef>
              <a:spcAft>
                <a:spcPct val="0"/>
              </a:spcAft>
            </a:pPr>
            <a:r>
              <a:rPr lang="en-GB" sz="1400" b="1" smtClean="0">
                <a:solidFill>
                  <a:srgbClr val="00E4B9"/>
                </a:solidFill>
              </a:rPr>
              <a:t>ANT </a:t>
            </a:r>
          </a:p>
          <a:p>
            <a:pPr algn="ctr" eaLnBrk="0" fontAlgn="base" hangingPunct="0">
              <a:spcBef>
                <a:spcPct val="50000"/>
              </a:spcBef>
              <a:spcAft>
                <a:spcPct val="0"/>
              </a:spcAft>
            </a:pPr>
            <a:r>
              <a:rPr lang="en-GB" sz="1400" b="1" smtClean="0">
                <a:solidFill>
                  <a:srgbClr val="00E4B9"/>
                </a:solidFill>
              </a:rPr>
              <a:t>SEPTAL</a:t>
            </a:r>
            <a:endParaRPr lang="en-GB" sz="1400" b="1" smtClean="0">
              <a:solidFill>
                <a:srgbClr val="FFFF99"/>
              </a:solidFill>
            </a:endParaRPr>
          </a:p>
        </p:txBody>
      </p:sp>
      <p:sp>
        <p:nvSpPr>
          <p:cNvPr id="655382" name="Text Box 4118"/>
          <p:cNvSpPr txBox="1">
            <a:spLocks noChangeArrowheads="1"/>
          </p:cNvSpPr>
          <p:nvPr/>
        </p:nvSpPr>
        <p:spPr bwMode="auto">
          <a:xfrm>
            <a:off x="6709777" y="4757890"/>
            <a:ext cx="550448" cy="633123"/>
          </a:xfrm>
          <a:prstGeom prst="rect">
            <a:avLst/>
          </a:prstGeom>
          <a:noFill/>
          <a:ln w="9525">
            <a:noFill/>
            <a:miter lim="800000"/>
            <a:headEnd/>
            <a:tailEnd/>
          </a:ln>
          <a:effectLst/>
        </p:spPr>
        <p:txBody>
          <a:bodyPr wrap="none" lIns="90000" tIns="46800" rIns="90000" bIns="46800" anchor="ctr">
            <a:spAutoFit/>
          </a:bodyPr>
          <a:lstStyle/>
          <a:p>
            <a:pPr algn="ctr" eaLnBrk="0" fontAlgn="base" hangingPunct="0">
              <a:spcBef>
                <a:spcPct val="50000"/>
              </a:spcBef>
              <a:spcAft>
                <a:spcPct val="0"/>
              </a:spcAft>
            </a:pPr>
            <a:r>
              <a:rPr lang="en-GB" sz="1400" b="1" smtClean="0">
                <a:solidFill>
                  <a:srgbClr val="FF9966"/>
                </a:solidFill>
              </a:rPr>
              <a:t>ANT</a:t>
            </a:r>
          </a:p>
          <a:p>
            <a:pPr algn="ctr" eaLnBrk="0" fontAlgn="base" hangingPunct="0">
              <a:spcBef>
                <a:spcPct val="50000"/>
              </a:spcBef>
              <a:spcAft>
                <a:spcPct val="0"/>
              </a:spcAft>
            </a:pPr>
            <a:r>
              <a:rPr lang="en-GB" sz="1400" b="1" smtClean="0">
                <a:solidFill>
                  <a:srgbClr val="FF9966"/>
                </a:solidFill>
              </a:rPr>
              <a:t>LAT</a:t>
            </a:r>
            <a:endParaRPr lang="en-GB" sz="1400" b="1" smtClean="0">
              <a:solidFill>
                <a:srgbClr val="FFFF99"/>
              </a:solidFill>
            </a:endParaRPr>
          </a:p>
        </p:txBody>
      </p:sp>
      <p:sp>
        <p:nvSpPr>
          <p:cNvPr id="655383" name="Text Box 4119"/>
          <p:cNvSpPr txBox="1">
            <a:spLocks noChangeArrowheads="1"/>
          </p:cNvSpPr>
          <p:nvPr/>
        </p:nvSpPr>
        <p:spPr bwMode="auto">
          <a:xfrm>
            <a:off x="3009424" y="3966171"/>
            <a:ext cx="510373" cy="309958"/>
          </a:xfrm>
          <a:prstGeom prst="rect">
            <a:avLst/>
          </a:prstGeom>
          <a:noFill/>
          <a:ln w="9525">
            <a:noFill/>
            <a:miter lim="800000"/>
            <a:headEnd/>
            <a:tailEnd/>
          </a:ln>
          <a:effectLst/>
        </p:spPr>
        <p:txBody>
          <a:bodyPr wrap="none" lIns="90000" tIns="46800" rIns="90000" bIns="46800" anchor="ctr">
            <a:spAutoFit/>
          </a:bodyPr>
          <a:lstStyle/>
          <a:p>
            <a:pPr algn="ctr" eaLnBrk="0" fontAlgn="base" hangingPunct="0">
              <a:spcBef>
                <a:spcPct val="50000"/>
              </a:spcBef>
              <a:spcAft>
                <a:spcPct val="0"/>
              </a:spcAft>
            </a:pPr>
            <a:r>
              <a:rPr lang="en-GB" altLang="en-GB" sz="1400" b="1" smtClean="0">
                <a:solidFill>
                  <a:srgbClr val="FFFFFF"/>
                </a:solidFill>
              </a:rPr>
              <a:t>aVL</a:t>
            </a:r>
            <a:endParaRPr lang="en-GB" altLang="en-GB" sz="1400" b="1" smtClean="0">
              <a:solidFill>
                <a:srgbClr val="FFFF99"/>
              </a:solidFill>
            </a:endParaRPr>
          </a:p>
        </p:txBody>
      </p:sp>
      <p:sp>
        <p:nvSpPr>
          <p:cNvPr id="655384" name="Text Box 4120"/>
          <p:cNvSpPr txBox="1">
            <a:spLocks noChangeArrowheads="1"/>
          </p:cNvSpPr>
          <p:nvPr/>
        </p:nvSpPr>
        <p:spPr bwMode="auto">
          <a:xfrm>
            <a:off x="3009424" y="5242521"/>
            <a:ext cx="510373" cy="309958"/>
          </a:xfrm>
          <a:prstGeom prst="rect">
            <a:avLst/>
          </a:prstGeom>
          <a:noFill/>
          <a:ln w="9525">
            <a:noFill/>
            <a:miter lim="800000"/>
            <a:headEnd/>
            <a:tailEnd/>
          </a:ln>
          <a:effectLst/>
        </p:spPr>
        <p:txBody>
          <a:bodyPr wrap="none" lIns="90000" tIns="46800" rIns="90000" bIns="46800" anchor="ctr">
            <a:spAutoFit/>
          </a:bodyPr>
          <a:lstStyle/>
          <a:p>
            <a:pPr algn="ctr" eaLnBrk="0" fontAlgn="base" hangingPunct="0">
              <a:spcBef>
                <a:spcPct val="50000"/>
              </a:spcBef>
              <a:spcAft>
                <a:spcPct val="0"/>
              </a:spcAft>
            </a:pPr>
            <a:r>
              <a:rPr lang="en-GB" altLang="en-GB" sz="1400" b="1" smtClean="0">
                <a:solidFill>
                  <a:srgbClr val="FFFFFF"/>
                </a:solidFill>
              </a:rPr>
              <a:t>aVF</a:t>
            </a:r>
            <a:endParaRPr lang="en-GB" altLang="en-GB" sz="1400" b="1" smtClean="0">
              <a:solidFill>
                <a:srgbClr val="FFFF99"/>
              </a:solidFill>
            </a:endParaRPr>
          </a:p>
        </p:txBody>
      </p:sp>
      <p:sp>
        <p:nvSpPr>
          <p:cNvPr id="655385" name="Text Box 4121"/>
          <p:cNvSpPr txBox="1">
            <a:spLocks noChangeArrowheads="1"/>
          </p:cNvSpPr>
          <p:nvPr/>
        </p:nvSpPr>
        <p:spPr bwMode="auto">
          <a:xfrm>
            <a:off x="4796768" y="4004271"/>
            <a:ext cx="401369" cy="309958"/>
          </a:xfrm>
          <a:prstGeom prst="rect">
            <a:avLst/>
          </a:prstGeom>
          <a:noFill/>
          <a:ln w="9525">
            <a:noFill/>
            <a:miter lim="800000"/>
            <a:headEnd/>
            <a:tailEnd/>
          </a:ln>
          <a:effectLst/>
        </p:spPr>
        <p:txBody>
          <a:bodyPr wrap="none" lIns="90000" tIns="46800" rIns="90000" bIns="46800" anchor="ctr">
            <a:spAutoFit/>
          </a:bodyPr>
          <a:lstStyle/>
          <a:p>
            <a:pPr algn="ctr" eaLnBrk="0" fontAlgn="base" hangingPunct="0">
              <a:spcBef>
                <a:spcPct val="50000"/>
              </a:spcBef>
              <a:spcAft>
                <a:spcPct val="0"/>
              </a:spcAft>
            </a:pPr>
            <a:r>
              <a:rPr lang="en-GB" altLang="en-GB" sz="1400" b="1" smtClean="0">
                <a:solidFill>
                  <a:srgbClr val="FFFFFF"/>
                </a:solidFill>
              </a:rPr>
              <a:t>V2</a:t>
            </a:r>
            <a:endParaRPr lang="en-GB" altLang="en-GB" sz="1400" b="1" smtClean="0">
              <a:solidFill>
                <a:srgbClr val="FFFF99"/>
              </a:solidFill>
            </a:endParaRPr>
          </a:p>
        </p:txBody>
      </p:sp>
      <p:sp>
        <p:nvSpPr>
          <p:cNvPr id="655386" name="Text Box 4122"/>
          <p:cNvSpPr txBox="1">
            <a:spLocks noChangeArrowheads="1"/>
          </p:cNvSpPr>
          <p:nvPr/>
        </p:nvSpPr>
        <p:spPr bwMode="auto">
          <a:xfrm>
            <a:off x="4796768" y="5032971"/>
            <a:ext cx="401369" cy="309958"/>
          </a:xfrm>
          <a:prstGeom prst="rect">
            <a:avLst/>
          </a:prstGeom>
          <a:noFill/>
          <a:ln w="9525">
            <a:noFill/>
            <a:miter lim="800000"/>
            <a:headEnd/>
            <a:tailEnd/>
          </a:ln>
          <a:effectLst/>
        </p:spPr>
        <p:txBody>
          <a:bodyPr wrap="none" lIns="90000" tIns="46800" rIns="90000" bIns="46800" anchor="ctr">
            <a:spAutoFit/>
          </a:bodyPr>
          <a:lstStyle/>
          <a:p>
            <a:pPr algn="ctr" eaLnBrk="0" fontAlgn="base" hangingPunct="0">
              <a:spcBef>
                <a:spcPct val="50000"/>
              </a:spcBef>
              <a:spcAft>
                <a:spcPct val="0"/>
              </a:spcAft>
            </a:pPr>
            <a:r>
              <a:rPr lang="en-GB" altLang="en-GB" sz="1400" b="1" smtClean="0">
                <a:solidFill>
                  <a:srgbClr val="FFFFFF"/>
                </a:solidFill>
              </a:rPr>
              <a:t>V3</a:t>
            </a:r>
            <a:endParaRPr lang="en-GB" altLang="en-GB" sz="1400" b="1" smtClean="0">
              <a:solidFill>
                <a:srgbClr val="FFFF99"/>
              </a:solidFill>
            </a:endParaRPr>
          </a:p>
        </p:txBody>
      </p:sp>
      <p:sp>
        <p:nvSpPr>
          <p:cNvPr id="655387" name="Text Box 4123"/>
          <p:cNvSpPr txBox="1">
            <a:spLocks noChangeArrowheads="1"/>
          </p:cNvSpPr>
          <p:nvPr/>
        </p:nvSpPr>
        <p:spPr bwMode="auto">
          <a:xfrm>
            <a:off x="6420956" y="4204296"/>
            <a:ext cx="401369" cy="309958"/>
          </a:xfrm>
          <a:prstGeom prst="rect">
            <a:avLst/>
          </a:prstGeom>
          <a:noFill/>
          <a:ln w="9525">
            <a:noFill/>
            <a:miter lim="800000"/>
            <a:headEnd/>
            <a:tailEnd/>
          </a:ln>
          <a:effectLst/>
        </p:spPr>
        <p:txBody>
          <a:bodyPr wrap="none" lIns="90000" tIns="46800" rIns="90000" bIns="46800" anchor="ctr">
            <a:spAutoFit/>
          </a:bodyPr>
          <a:lstStyle/>
          <a:p>
            <a:pPr algn="ctr" eaLnBrk="0" fontAlgn="base" hangingPunct="0">
              <a:spcBef>
                <a:spcPct val="50000"/>
              </a:spcBef>
              <a:spcAft>
                <a:spcPct val="0"/>
              </a:spcAft>
            </a:pPr>
            <a:r>
              <a:rPr lang="en-GB" altLang="en-GB" sz="1400" b="1" smtClean="0">
                <a:solidFill>
                  <a:srgbClr val="FFFFFF"/>
                </a:solidFill>
              </a:rPr>
              <a:t>V5</a:t>
            </a:r>
            <a:endParaRPr lang="en-GB" altLang="en-GB" sz="1400" b="1" smtClean="0">
              <a:solidFill>
                <a:srgbClr val="FFFF99"/>
              </a:solidFill>
            </a:endParaRPr>
          </a:p>
        </p:txBody>
      </p:sp>
      <p:sp>
        <p:nvSpPr>
          <p:cNvPr id="655388" name="Text Box 4124"/>
          <p:cNvSpPr txBox="1">
            <a:spLocks noChangeArrowheads="1"/>
          </p:cNvSpPr>
          <p:nvPr/>
        </p:nvSpPr>
        <p:spPr bwMode="auto">
          <a:xfrm>
            <a:off x="6361688" y="5042496"/>
            <a:ext cx="401369" cy="309958"/>
          </a:xfrm>
          <a:prstGeom prst="rect">
            <a:avLst/>
          </a:prstGeom>
          <a:noFill/>
          <a:ln w="9525">
            <a:noFill/>
            <a:miter lim="800000"/>
            <a:headEnd/>
            <a:tailEnd/>
          </a:ln>
          <a:effectLst/>
        </p:spPr>
        <p:txBody>
          <a:bodyPr wrap="none" lIns="90000" tIns="46800" rIns="90000" bIns="46800" anchor="ctr">
            <a:spAutoFit/>
          </a:bodyPr>
          <a:lstStyle/>
          <a:p>
            <a:pPr algn="ctr" eaLnBrk="0" fontAlgn="base" hangingPunct="0">
              <a:spcBef>
                <a:spcPct val="50000"/>
              </a:spcBef>
              <a:spcAft>
                <a:spcPct val="0"/>
              </a:spcAft>
            </a:pPr>
            <a:r>
              <a:rPr lang="en-GB" altLang="en-GB" sz="1400" b="1" smtClean="0">
                <a:solidFill>
                  <a:srgbClr val="FFFFFF"/>
                </a:solidFill>
              </a:rPr>
              <a:t>V6</a:t>
            </a:r>
            <a:endParaRPr lang="en-GB" altLang="en-GB" sz="1400" b="1" smtClean="0">
              <a:solidFill>
                <a:srgbClr val="FFFF9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type="title"/>
          </p:nvPr>
        </p:nvSpPr>
        <p:spPr/>
        <p:txBody>
          <a:bodyPr/>
          <a:lstStyle/>
          <a:p>
            <a:r>
              <a:rPr lang="en-GB" altLang="en-GB">
                <a:solidFill>
                  <a:srgbClr val="FFFF66"/>
                </a:solidFill>
              </a:rPr>
              <a:t>Diagnostic criteria for AMI</a:t>
            </a:r>
            <a:endParaRPr lang="en-GB" altLang="en-GB"/>
          </a:p>
        </p:txBody>
      </p:sp>
      <p:sp>
        <p:nvSpPr>
          <p:cNvPr id="623620" name="Text Box 4"/>
          <p:cNvSpPr txBox="1">
            <a:spLocks noChangeArrowheads="1"/>
          </p:cNvSpPr>
          <p:nvPr/>
        </p:nvSpPr>
        <p:spPr bwMode="auto">
          <a:xfrm>
            <a:off x="4054123" y="1877763"/>
            <a:ext cx="4686300" cy="4326442"/>
          </a:xfrm>
          <a:prstGeom prst="rect">
            <a:avLst/>
          </a:prstGeom>
          <a:noFill/>
          <a:ln w="9525">
            <a:noFill/>
            <a:miter lim="800000"/>
            <a:headEnd/>
            <a:tailEnd/>
          </a:ln>
          <a:effectLst/>
        </p:spPr>
        <p:txBody>
          <a:bodyPr lIns="90000" tIns="46800" rIns="90000" bIns="46800" anchor="ctr">
            <a:spAutoFit/>
          </a:bodyPr>
          <a:lstStyle/>
          <a:p>
            <a:pPr marL="387350" indent="-387350" eaLnBrk="0" fontAlgn="base" hangingPunct="0">
              <a:spcBef>
                <a:spcPct val="0"/>
              </a:spcBef>
              <a:spcAft>
                <a:spcPct val="0"/>
              </a:spcAft>
              <a:buFontTx/>
              <a:buChar char="•"/>
            </a:pPr>
            <a:r>
              <a:rPr lang="en-GB" altLang="en-GB" sz="2200" smtClean="0">
                <a:solidFill>
                  <a:srgbClr val="FFFF99"/>
                </a:solidFill>
              </a:rPr>
              <a:t>Q wave duration of more than 0.04 seconds</a:t>
            </a:r>
          </a:p>
          <a:p>
            <a:pPr marL="387350" indent="-387350" eaLnBrk="0" fontAlgn="base" hangingPunct="0">
              <a:spcBef>
                <a:spcPct val="0"/>
              </a:spcBef>
              <a:spcAft>
                <a:spcPct val="0"/>
              </a:spcAft>
              <a:buFontTx/>
              <a:buChar char="•"/>
            </a:pPr>
            <a:r>
              <a:rPr lang="en-GB" altLang="en-GB" sz="2200" smtClean="0">
                <a:solidFill>
                  <a:srgbClr val="FFFF99"/>
                </a:solidFill>
              </a:rPr>
              <a:t>Q wave depth of more than 25% of ensuing r wave</a:t>
            </a:r>
          </a:p>
          <a:p>
            <a:pPr marL="387350" indent="-387350" eaLnBrk="0" fontAlgn="base" hangingPunct="0">
              <a:spcBef>
                <a:spcPct val="0"/>
              </a:spcBef>
              <a:spcAft>
                <a:spcPct val="0"/>
              </a:spcAft>
              <a:buFontTx/>
              <a:buChar char="•"/>
            </a:pPr>
            <a:r>
              <a:rPr lang="en-GB" altLang="en-GB" sz="2200" smtClean="0">
                <a:solidFill>
                  <a:srgbClr val="FFFF99"/>
                </a:solidFill>
              </a:rPr>
              <a:t>ST elevation in leads facing infarct (or depression in opposite leads)</a:t>
            </a:r>
          </a:p>
          <a:p>
            <a:pPr marL="387350" indent="-387350" eaLnBrk="0" fontAlgn="base" hangingPunct="0">
              <a:spcBef>
                <a:spcPct val="0"/>
              </a:spcBef>
              <a:spcAft>
                <a:spcPct val="0"/>
              </a:spcAft>
              <a:buFontTx/>
              <a:buChar char="•"/>
            </a:pPr>
            <a:r>
              <a:rPr lang="en-GB" altLang="en-GB" sz="2200" smtClean="0">
                <a:solidFill>
                  <a:srgbClr val="FFFF99"/>
                </a:solidFill>
              </a:rPr>
              <a:t>Deep T wave inversion overlying and adjacent to infarct</a:t>
            </a:r>
          </a:p>
          <a:p>
            <a:pPr marL="387350" indent="-387350" eaLnBrk="0" fontAlgn="base" hangingPunct="0">
              <a:spcBef>
                <a:spcPct val="0"/>
              </a:spcBef>
              <a:spcAft>
                <a:spcPct val="0"/>
              </a:spcAft>
              <a:buFontTx/>
              <a:buChar char="•"/>
            </a:pPr>
            <a:r>
              <a:rPr lang="en-GB" altLang="en-GB" sz="2200" smtClean="0">
                <a:solidFill>
                  <a:srgbClr val="FFFF99"/>
                </a:solidFill>
              </a:rPr>
              <a:t>Cardiac arrhythmias</a:t>
            </a:r>
          </a:p>
          <a:p>
            <a:pPr marL="387350" indent="-387350" eaLnBrk="0" fontAlgn="base" hangingPunct="0">
              <a:spcBef>
                <a:spcPct val="0"/>
              </a:spcBef>
              <a:spcAft>
                <a:spcPct val="0"/>
              </a:spcAft>
            </a:pPr>
            <a:endParaRPr lang="en-GB" altLang="en-GB" sz="2200" smtClean="0">
              <a:solidFill>
                <a:srgbClr val="FFFF99"/>
              </a:solidFill>
            </a:endParaRPr>
          </a:p>
          <a:p>
            <a:pPr marL="387350" indent="-387350" eaLnBrk="0" fontAlgn="base" hangingPunct="0">
              <a:spcBef>
                <a:spcPct val="50000"/>
              </a:spcBef>
              <a:spcAft>
                <a:spcPct val="0"/>
              </a:spcAft>
            </a:pPr>
            <a:endParaRPr lang="en-GB" altLang="en-GB" sz="2200" b="1" smtClean="0">
              <a:solidFill>
                <a:srgbClr val="FFFF99"/>
              </a:solidFill>
            </a:endParaRPr>
          </a:p>
        </p:txBody>
      </p:sp>
      <p:pic>
        <p:nvPicPr>
          <p:cNvPr id="623621" name="Picture 5" descr="diagnostic-criteria-for-AMI.jpg                                000049A0Macintosh HD                   ABA78158:"/>
          <p:cNvPicPr>
            <a:picLocks noChangeAspect="1" noChangeArrowheads="1"/>
          </p:cNvPicPr>
          <p:nvPr/>
        </p:nvPicPr>
        <p:blipFill>
          <a:blip r:embed="rId3" cstate="print"/>
          <a:srcRect/>
          <a:stretch>
            <a:fillRect/>
          </a:stretch>
        </p:blipFill>
        <p:spPr bwMode="auto">
          <a:xfrm>
            <a:off x="1085145" y="2246313"/>
            <a:ext cx="2562579" cy="2895600"/>
          </a:xfrm>
          <a:prstGeom prst="rect">
            <a:avLst/>
          </a:prstGeom>
          <a:noFill/>
        </p:spPr>
      </p:pic>
      <p:sp>
        <p:nvSpPr>
          <p:cNvPr id="623623" name="Text Box 7"/>
          <p:cNvSpPr txBox="1">
            <a:spLocks noChangeArrowheads="1"/>
          </p:cNvSpPr>
          <p:nvPr/>
        </p:nvSpPr>
        <p:spPr bwMode="auto">
          <a:xfrm>
            <a:off x="8775102" y="6244235"/>
            <a:ext cx="181822" cy="309958"/>
          </a:xfrm>
          <a:prstGeom prst="rect">
            <a:avLst/>
          </a:prstGeom>
          <a:noFill/>
          <a:ln w="9525">
            <a:noFill/>
            <a:miter lim="800000"/>
            <a:headEnd/>
            <a:tailEnd/>
          </a:ln>
          <a:effectLst/>
        </p:spPr>
        <p:txBody>
          <a:bodyPr wrap="none" lIns="90000" tIns="46800" rIns="90000" bIns="46800" anchor="ctr">
            <a:spAutoFit/>
          </a:bodyPr>
          <a:lstStyle/>
          <a:p>
            <a:pPr algn="ctr" eaLnBrk="0" fontAlgn="base" hangingPunct="0">
              <a:spcBef>
                <a:spcPct val="50000"/>
              </a:spcBef>
              <a:spcAft>
                <a:spcPct val="0"/>
              </a:spcAft>
            </a:pPr>
            <a:endParaRPr lang="en-GB" altLang="en-GB" sz="1400" smtClean="0">
              <a:solidFill>
                <a:srgbClr val="FFFF99"/>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0133" y="457200"/>
            <a:ext cx="7772400" cy="4988024"/>
          </a:xfrm>
        </p:spPr>
        <p:txBody>
          <a:bodyPr/>
          <a:lstStyle/>
          <a:p>
            <a:r>
              <a:rPr lang="nl-BE" dirty="0" smtClean="0"/>
              <a:t>               </a:t>
            </a:r>
            <a:r>
              <a:rPr lang="nl-BE" sz="3600" dirty="0" smtClean="0">
                <a:solidFill>
                  <a:srgbClr val="FFFF00"/>
                </a:solidFill>
              </a:rPr>
              <a:t>Andere ECG patronen</a:t>
            </a:r>
            <a:endParaRPr lang="nl-NL" sz="3600"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21"/>
          <p:cNvSpPr>
            <a:spLocks noGrp="1"/>
          </p:cNvSpPr>
          <p:nvPr>
            <p:ph type="title" idx="4294967295"/>
          </p:nvPr>
        </p:nvSpPr>
        <p:spPr>
          <a:xfrm>
            <a:off x="177800" y="185743"/>
            <a:ext cx="8790517" cy="891779"/>
          </a:xfrm>
          <a:solidFill>
            <a:srgbClr val="E60202"/>
          </a:solidFill>
          <a:ln w="19050">
            <a:solidFill>
              <a:srgbClr val="800000"/>
            </a:solidFill>
          </a:ln>
        </p:spPr>
        <p:txBody>
          <a:bodyPr/>
          <a:lstStyle/>
          <a:p>
            <a:pPr eaLnBrk="1" hangingPunct="1">
              <a:lnSpc>
                <a:spcPct val="90000"/>
              </a:lnSpc>
            </a:pPr>
            <a:r>
              <a:rPr lang="en-US" sz="3600" smtClean="0">
                <a:solidFill>
                  <a:schemeClr val="bg1"/>
                </a:solidFill>
              </a:rPr>
              <a:t>K 56b – Kritische hoofdstamstenose</a:t>
            </a:r>
          </a:p>
        </p:txBody>
      </p:sp>
      <p:sp>
        <p:nvSpPr>
          <p:cNvPr id="24" name="Text Placeholder 23"/>
          <p:cNvSpPr>
            <a:spLocks noGrp="1"/>
          </p:cNvSpPr>
          <p:nvPr>
            <p:ph type="body" sz="half" idx="4294967295"/>
          </p:nvPr>
        </p:nvSpPr>
        <p:spPr>
          <a:xfrm>
            <a:off x="376776" y="1389460"/>
            <a:ext cx="8411633" cy="1108472"/>
          </a:xfrm>
          <a:solidFill>
            <a:schemeClr val="accent3">
              <a:lumMod val="20000"/>
              <a:lumOff val="80000"/>
            </a:schemeClr>
          </a:solidFill>
          <a:ln w="19050">
            <a:solidFill>
              <a:schemeClr val="accent3">
                <a:lumMod val="75000"/>
              </a:schemeClr>
            </a:solidFill>
          </a:ln>
        </p:spPr>
        <p:txBody>
          <a:bodyPr>
            <a:noAutofit/>
          </a:bodyPr>
          <a:lstStyle/>
          <a:p>
            <a:pPr eaLnBrk="1" hangingPunct="1">
              <a:defRPr/>
            </a:pPr>
            <a:r>
              <a:rPr lang="fr-BE" sz="2000">
                <a:ea typeface="ＭＳ Ｐゴシック" charset="0"/>
              </a:rPr>
              <a:t>Belangrijke ST segment depressie in 8 of meer afleidingen</a:t>
            </a:r>
          </a:p>
          <a:p>
            <a:pPr eaLnBrk="1" hangingPunct="1">
              <a:defRPr/>
            </a:pPr>
            <a:r>
              <a:rPr lang="fr-BE" sz="2000">
                <a:ea typeface="ＭＳ Ｐゴシック" charset="0"/>
              </a:rPr>
              <a:t>ST segment elevatie in afl. V1 en aVR</a:t>
            </a:r>
          </a:p>
        </p:txBody>
      </p:sp>
      <p:pic>
        <p:nvPicPr>
          <p:cNvPr id="82948" name="Picture 4" descr="AMI-Hoofdstam-of-Equiv-W"/>
          <p:cNvPicPr>
            <a:picLocks noChangeAspect="1" noChangeArrowheads="1"/>
          </p:cNvPicPr>
          <p:nvPr/>
        </p:nvPicPr>
        <p:blipFill>
          <a:blip r:embed="rId2" cstate="print"/>
          <a:srcRect/>
          <a:stretch>
            <a:fillRect/>
          </a:stretch>
        </p:blipFill>
        <p:spPr bwMode="auto">
          <a:xfrm>
            <a:off x="376769" y="3103966"/>
            <a:ext cx="8426451" cy="2252663"/>
          </a:xfrm>
          <a:prstGeom prst="rect">
            <a:avLst/>
          </a:prstGeom>
          <a:noFill/>
          <a:ln w="12700">
            <a:solidFill>
              <a:srgbClr val="000066"/>
            </a:solidFill>
            <a:miter lim="800000"/>
            <a:headEnd/>
            <a:tailEnd/>
          </a:ln>
        </p:spPr>
      </p:pic>
      <p:sp>
        <p:nvSpPr>
          <p:cNvPr id="14" name="Rounded Rectangle 13"/>
          <p:cNvSpPr>
            <a:spLocks noChangeArrowheads="1"/>
          </p:cNvSpPr>
          <p:nvPr/>
        </p:nvSpPr>
        <p:spPr bwMode="auto">
          <a:xfrm>
            <a:off x="1107026" y="5834063"/>
            <a:ext cx="6625167" cy="685800"/>
          </a:xfrm>
          <a:prstGeom prst="roundRect">
            <a:avLst>
              <a:gd name="adj" fmla="val 16667"/>
            </a:avLst>
          </a:prstGeom>
          <a:noFill/>
          <a:ln w="19050">
            <a:solidFill>
              <a:schemeClr val="tx1"/>
            </a:solidFill>
            <a:round/>
            <a:headEnd/>
            <a:tailEnd/>
          </a:ln>
          <a:effectLst>
            <a:outerShdw dist="23000" dir="5400000" rotWithShape="0">
              <a:srgbClr val="808080">
                <a:alpha val="34999"/>
              </a:srgbClr>
            </a:outerShdw>
          </a:effectLst>
        </p:spPr>
        <p:txBody>
          <a:bodyPr anchor="ctr"/>
          <a:lstStyle/>
          <a:p>
            <a:pPr algn="ctr" defTabSz="457200">
              <a:defRPr/>
            </a:pPr>
            <a:endParaRPr lang="en-US">
              <a:solidFill>
                <a:prstClr val="white"/>
              </a:solidFill>
              <a:ea typeface="MS PGothic" pitchFamily="34" charset="-128"/>
            </a:endParaRPr>
          </a:p>
        </p:txBody>
      </p:sp>
      <p:sp>
        <p:nvSpPr>
          <p:cNvPr id="82950" name="Rectangle 7"/>
          <p:cNvSpPr>
            <a:spLocks noChangeArrowheads="1"/>
          </p:cNvSpPr>
          <p:nvPr/>
        </p:nvSpPr>
        <p:spPr bwMode="auto">
          <a:xfrm>
            <a:off x="1219203" y="5898365"/>
            <a:ext cx="6500284" cy="701731"/>
          </a:xfrm>
          <a:prstGeom prst="rect">
            <a:avLst/>
          </a:prstGeom>
          <a:noFill/>
          <a:ln w="9525">
            <a:noFill/>
            <a:miter lim="800000"/>
            <a:headEnd/>
            <a:tailEnd/>
          </a:ln>
        </p:spPr>
        <p:txBody>
          <a:bodyPr>
            <a:spAutoFit/>
          </a:bodyPr>
          <a:lstStyle/>
          <a:p>
            <a:pPr algn="ctr" fontAlgn="base">
              <a:spcBef>
                <a:spcPct val="20000"/>
              </a:spcBef>
              <a:spcAft>
                <a:spcPct val="0"/>
              </a:spcAft>
              <a:buFont typeface="Arial" charset="0"/>
              <a:buNone/>
            </a:pPr>
            <a:r>
              <a:rPr lang="fr-BE" smtClean="0">
                <a:solidFill>
                  <a:prstClr val="black"/>
                </a:solidFill>
                <a:latin typeface="Arial" charset="0"/>
                <a:ea typeface="MS PGothic" pitchFamily="34" charset="-128"/>
              </a:rPr>
              <a:t>Dyspnoe kan meer uitgesproken zijn </a:t>
            </a:r>
          </a:p>
          <a:p>
            <a:pPr algn="ctr" fontAlgn="base">
              <a:spcBef>
                <a:spcPct val="20000"/>
              </a:spcBef>
              <a:spcAft>
                <a:spcPct val="0"/>
              </a:spcAft>
              <a:buFont typeface="Arial" charset="0"/>
              <a:buNone/>
            </a:pPr>
            <a:r>
              <a:rPr lang="fr-BE" smtClean="0">
                <a:solidFill>
                  <a:prstClr val="black"/>
                </a:solidFill>
                <a:latin typeface="Arial" charset="0"/>
                <a:ea typeface="MS PGothic" pitchFamily="34" charset="-128"/>
              </a:rPr>
              <a:t>dan pijn tgv diastolisch hartfalen</a:t>
            </a:r>
            <a:endParaRPr lang="en-US" smtClean="0">
              <a:solidFill>
                <a:prstClr val="black"/>
              </a:solidFill>
              <a:latin typeface="Arial" charset="0"/>
              <a:ea typeface="MS PGothic" pitchFamily="3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a:xfrm>
            <a:off x="539552" y="764704"/>
            <a:ext cx="6984776" cy="792088"/>
          </a:xfrm>
          <a:solidFill>
            <a:srgbClr val="FF0000"/>
          </a:solidFill>
          <a:ln>
            <a:solidFill>
              <a:srgbClr val="FF0000"/>
            </a:solidFill>
          </a:ln>
        </p:spPr>
        <p:txBody>
          <a:bodyPr/>
          <a:lstStyle/>
          <a:p>
            <a:r>
              <a:rPr lang="en-US" dirty="0" smtClean="0">
                <a:solidFill>
                  <a:srgbClr val="FF0000"/>
                </a:solidFill>
              </a:rPr>
              <a:t>- K </a:t>
            </a:r>
            <a:r>
              <a:rPr lang="en-US" dirty="0" smtClean="0">
                <a:solidFill>
                  <a:schemeClr val="bg1">
                    <a:lumMod val="95000"/>
                  </a:schemeClr>
                </a:solidFill>
              </a:rPr>
              <a:t>61Acute </a:t>
            </a:r>
            <a:r>
              <a:rPr lang="en-US" dirty="0" err="1" smtClean="0">
                <a:solidFill>
                  <a:schemeClr val="bg1">
                    <a:lumMod val="95000"/>
                  </a:schemeClr>
                </a:solidFill>
              </a:rPr>
              <a:t>pericarditis</a:t>
            </a:r>
            <a:endParaRPr lang="en-US" dirty="0">
              <a:solidFill>
                <a:schemeClr val="bg1">
                  <a:lumMod val="95000"/>
                </a:schemeClr>
              </a:solidFill>
            </a:endParaRPr>
          </a:p>
        </p:txBody>
      </p:sp>
      <p:sp>
        <p:nvSpPr>
          <p:cNvPr id="18435" name="Rectangle 3"/>
          <p:cNvSpPr>
            <a:spLocks noGrp="1" noRot="1" noChangeArrowheads="1"/>
          </p:cNvSpPr>
          <p:nvPr>
            <p:ph type="body" idx="1"/>
          </p:nvPr>
        </p:nvSpPr>
        <p:spPr/>
        <p:txBody>
          <a:bodyPr/>
          <a:lstStyle/>
          <a:p>
            <a:pPr>
              <a:lnSpc>
                <a:spcPct val="90000"/>
              </a:lnSpc>
            </a:pPr>
            <a:r>
              <a:rPr lang="en-US"/>
              <a:t>PR depression</a:t>
            </a:r>
          </a:p>
          <a:p>
            <a:pPr>
              <a:lnSpc>
                <a:spcPct val="90000"/>
              </a:lnSpc>
            </a:pPr>
            <a:r>
              <a:rPr lang="en-US"/>
              <a:t>ST elevation</a:t>
            </a:r>
          </a:p>
          <a:p>
            <a:pPr lvl="1">
              <a:lnSpc>
                <a:spcPct val="90000"/>
              </a:lnSpc>
            </a:pPr>
            <a:r>
              <a:rPr lang="en-US"/>
              <a:t> concave up, ST/T V6 &gt;.25, no reciprocal</a:t>
            </a:r>
          </a:p>
          <a:p>
            <a:pPr>
              <a:lnSpc>
                <a:spcPct val="90000"/>
              </a:lnSpc>
            </a:pPr>
            <a:r>
              <a:rPr lang="en-US"/>
              <a:t>DDx: </a:t>
            </a:r>
          </a:p>
          <a:p>
            <a:pPr lvl="1">
              <a:lnSpc>
                <a:spcPct val="90000"/>
              </a:lnSpc>
            </a:pPr>
            <a:r>
              <a:rPr lang="en-US"/>
              <a:t> Acute MI</a:t>
            </a:r>
          </a:p>
          <a:p>
            <a:pPr lvl="1">
              <a:lnSpc>
                <a:spcPct val="90000"/>
              </a:lnSpc>
            </a:pPr>
            <a:r>
              <a:rPr lang="en-US"/>
              <a:t> Early Repolarization</a:t>
            </a:r>
          </a:p>
          <a:p>
            <a:pPr lvl="1">
              <a:lnSpc>
                <a:spcPct val="90000"/>
              </a:lnSpc>
            </a:pPr>
            <a:r>
              <a:rPr lang="en-US"/>
              <a:t> Myocarditis</a:t>
            </a:r>
          </a:p>
          <a:p>
            <a:pPr lvl="1">
              <a:lnSpc>
                <a:spcPct val="90000"/>
              </a:lnSpc>
            </a:pPr>
            <a:r>
              <a:rPr lang="en-US"/>
              <a:t> Aneurysm</a:t>
            </a:r>
          </a:p>
          <a:p>
            <a:pPr lvl="1">
              <a:lnSpc>
                <a:spcPct val="90000"/>
              </a:lnSpc>
            </a:pPr>
            <a:r>
              <a:rPr lang="en-US"/>
              <a:t> other: Brugada, BBB</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0" name="Rectangle 6"/>
          <p:cNvSpPr>
            <a:spLocks noGrp="1" noChangeArrowheads="1"/>
          </p:cNvSpPr>
          <p:nvPr>
            <p:ph type="title"/>
          </p:nvPr>
        </p:nvSpPr>
        <p:spPr>
          <a:xfrm flipV="1">
            <a:off x="457200" y="188913"/>
            <a:ext cx="8229600" cy="85725"/>
          </a:xfrm>
        </p:spPr>
        <p:txBody>
          <a:bodyPr rtlCol="0">
            <a:normAutofit fontScale="90000"/>
          </a:bodyPr>
          <a:lstStyle/>
          <a:p>
            <a:pPr eaLnBrk="1" fontAlgn="auto" hangingPunct="1">
              <a:spcAft>
                <a:spcPts val="0"/>
              </a:spcAft>
              <a:defRPr/>
            </a:pPr>
            <a:endParaRPr lang="en-US" sz="4000" smtClean="0"/>
          </a:p>
        </p:txBody>
      </p:sp>
      <p:pic>
        <p:nvPicPr>
          <p:cNvPr id="12291" name="Picture 5" descr="58"/>
          <p:cNvPicPr>
            <a:picLocks noGrp="1" noChangeAspect="1" noChangeArrowheads="1"/>
          </p:cNvPicPr>
          <p:nvPr>
            <p:ph sz="half" idx="1"/>
          </p:nvPr>
        </p:nvPicPr>
        <p:blipFill>
          <a:blip r:embed="rId2" cstate="print"/>
          <a:srcRect/>
          <a:stretch>
            <a:fillRect/>
          </a:stretch>
        </p:blipFill>
        <p:spPr>
          <a:xfrm>
            <a:off x="323850" y="328613"/>
            <a:ext cx="8496300" cy="3170237"/>
          </a:xfrm>
          <a:noFill/>
        </p:spPr>
      </p:pic>
      <p:sp>
        <p:nvSpPr>
          <p:cNvPr id="12292" name="Rectangle 9"/>
          <p:cNvSpPr>
            <a:spLocks noGrp="1" noChangeArrowheads="1"/>
          </p:cNvSpPr>
          <p:nvPr>
            <p:ph type="body" sz="half" idx="2"/>
          </p:nvPr>
        </p:nvSpPr>
        <p:spPr>
          <a:xfrm>
            <a:off x="457200" y="3938588"/>
            <a:ext cx="8229600" cy="2586037"/>
          </a:xfrm>
        </p:spPr>
        <p:txBody>
          <a:bodyPr/>
          <a:lstStyle/>
          <a:p>
            <a:pPr eaLnBrk="1" hangingPunct="1">
              <a:lnSpc>
                <a:spcPct val="90000"/>
              </a:lnSpc>
            </a:pPr>
            <a:r>
              <a:rPr lang="en-GB" sz="2000" b="1" u="sng" smtClean="0"/>
              <a:t>Stage I</a:t>
            </a:r>
            <a:r>
              <a:rPr lang="en-GB" sz="2000" smtClean="0"/>
              <a:t/>
            </a:r>
            <a:br>
              <a:rPr lang="en-GB" sz="2000" smtClean="0"/>
            </a:br>
            <a:r>
              <a:rPr lang="en-GB" sz="2000" smtClean="0"/>
              <a:t>everything is UP (i.e., ST elevation in almost all leads - see below) </a:t>
            </a:r>
            <a:endParaRPr lang="en-GB" sz="2000" b="1" u="sng" smtClean="0"/>
          </a:p>
          <a:p>
            <a:pPr eaLnBrk="1" hangingPunct="1">
              <a:lnSpc>
                <a:spcPct val="90000"/>
              </a:lnSpc>
            </a:pPr>
            <a:r>
              <a:rPr lang="en-GB" sz="2000" b="1" u="sng" smtClean="0"/>
              <a:t>Stage II</a:t>
            </a:r>
            <a:r>
              <a:rPr lang="en-GB" sz="2000" smtClean="0"/>
              <a:t/>
            </a:r>
            <a:br>
              <a:rPr lang="en-GB" sz="2000" smtClean="0"/>
            </a:br>
            <a:r>
              <a:rPr lang="en-GB" sz="2000" smtClean="0"/>
              <a:t>Transition ( i.e., "pseudonormalization"). </a:t>
            </a:r>
            <a:endParaRPr lang="en-GB" sz="2000" b="1" u="sng" smtClean="0"/>
          </a:p>
          <a:p>
            <a:pPr eaLnBrk="1" hangingPunct="1">
              <a:lnSpc>
                <a:spcPct val="90000"/>
              </a:lnSpc>
            </a:pPr>
            <a:r>
              <a:rPr lang="en-GB" sz="2000" b="1" u="sng" smtClean="0"/>
              <a:t>Stage III</a:t>
            </a:r>
            <a:r>
              <a:rPr lang="en-GB" sz="2000" smtClean="0"/>
              <a:t/>
            </a:r>
            <a:br>
              <a:rPr lang="en-GB" sz="2000" smtClean="0"/>
            </a:br>
            <a:r>
              <a:rPr lang="en-GB" sz="2000" smtClean="0"/>
              <a:t>Everything is DOWN (inverted T waves). </a:t>
            </a:r>
            <a:endParaRPr lang="en-GB" sz="2000" b="1" u="sng" smtClean="0"/>
          </a:p>
          <a:p>
            <a:pPr eaLnBrk="1" hangingPunct="1">
              <a:lnSpc>
                <a:spcPct val="90000"/>
              </a:lnSpc>
            </a:pPr>
            <a:r>
              <a:rPr lang="en-GB" sz="2000" b="1" u="sng" smtClean="0"/>
              <a:t>Stage IV</a:t>
            </a:r>
            <a:r>
              <a:rPr lang="en-GB" sz="2000" smtClean="0"/>
              <a:t> </a:t>
            </a:r>
            <a:br>
              <a:rPr lang="en-GB" sz="2000" smtClean="0"/>
            </a:br>
            <a:r>
              <a:rPr lang="en-GB" sz="2000" smtClean="0"/>
              <a:t>Normalization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1707</Words>
  <Application>Microsoft Office PowerPoint</Application>
  <PresentationFormat>Diavoorstelling (4:3)</PresentationFormat>
  <Paragraphs>209</Paragraphs>
  <Slides>26</Slides>
  <Notes>12</Notes>
  <HiddenSlides>0</HiddenSlides>
  <MMClips>0</MMClips>
  <ScaleCrop>false</ScaleCrop>
  <HeadingPairs>
    <vt:vector size="4" baseType="variant">
      <vt:variant>
        <vt:lpstr>Thema</vt:lpstr>
      </vt:variant>
      <vt:variant>
        <vt:i4>1</vt:i4>
      </vt:variant>
      <vt:variant>
        <vt:lpstr>Diatitels</vt:lpstr>
      </vt:variant>
      <vt:variant>
        <vt:i4>26</vt:i4>
      </vt:variant>
    </vt:vector>
  </HeadingPairs>
  <TitlesOfParts>
    <vt:vector size="27" baseType="lpstr">
      <vt:lpstr>Office-thema</vt:lpstr>
      <vt:lpstr>Anterior infarction</vt:lpstr>
      <vt:lpstr>Inferior infarction</vt:lpstr>
      <vt:lpstr>Lateral infarction</vt:lpstr>
      <vt:lpstr>Location of infarct combinations</vt:lpstr>
      <vt:lpstr>Diagnostic criteria for AMI</vt:lpstr>
      <vt:lpstr>               Andere ECG patronen</vt:lpstr>
      <vt:lpstr>K 56b – Kritische hoofdstamstenose</vt:lpstr>
      <vt:lpstr>- K 61Acute pericarditis</vt:lpstr>
      <vt:lpstr>Dia 9</vt:lpstr>
      <vt:lpstr>Pericarditis</vt:lpstr>
      <vt:lpstr>K62 - Acuut longembool</vt:lpstr>
      <vt:lpstr>Dia 12</vt:lpstr>
      <vt:lpstr>Dia 13</vt:lpstr>
      <vt:lpstr>Type I- Diagnostic</vt:lpstr>
      <vt:lpstr>Types II and III- Suggestive</vt:lpstr>
      <vt:lpstr>Dia 16</vt:lpstr>
      <vt:lpstr>Dia 17</vt:lpstr>
      <vt:lpstr>ECG Variants due to Drugs or Electrolytes Imbalances</vt:lpstr>
      <vt:lpstr>Dia 19</vt:lpstr>
      <vt:lpstr>Dia 20</vt:lpstr>
      <vt:lpstr>               EKG bij PM patienten</vt:lpstr>
      <vt:lpstr>Dia 22</vt:lpstr>
      <vt:lpstr>Dia 23</vt:lpstr>
      <vt:lpstr>Dia 24</vt:lpstr>
      <vt:lpstr>Dia 25</vt:lpstr>
      <vt:lpstr>Dia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Anterior infarction</dc:title>
  <dc:creator>consultatie</dc:creator>
  <cp:lastModifiedBy>consultatie</cp:lastModifiedBy>
  <cp:revision>2</cp:revision>
  <dcterms:created xsi:type="dcterms:W3CDTF">2014-06-04T09:49:35Z</dcterms:created>
  <dcterms:modified xsi:type="dcterms:W3CDTF">2014-06-04T09:55:25Z</dcterms:modified>
</cp:coreProperties>
</file>